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41"/>
  </p:notesMasterIdLst>
  <p:handoutMasterIdLst>
    <p:handoutMasterId r:id="rId42"/>
  </p:handoutMasterIdLst>
  <p:sldIdLst>
    <p:sldId id="295" r:id="rId5"/>
    <p:sldId id="264" r:id="rId6"/>
    <p:sldId id="292" r:id="rId7"/>
    <p:sldId id="262" r:id="rId8"/>
    <p:sldId id="269" r:id="rId9"/>
    <p:sldId id="329" r:id="rId10"/>
    <p:sldId id="330" r:id="rId11"/>
    <p:sldId id="307" r:id="rId12"/>
    <p:sldId id="266" r:id="rId13"/>
    <p:sldId id="267" r:id="rId14"/>
    <p:sldId id="270" r:id="rId15"/>
    <p:sldId id="318" r:id="rId16"/>
    <p:sldId id="308" r:id="rId17"/>
    <p:sldId id="310" r:id="rId18"/>
    <p:sldId id="309" r:id="rId19"/>
    <p:sldId id="323" r:id="rId20"/>
    <p:sldId id="319" r:id="rId21"/>
    <p:sldId id="322" r:id="rId22"/>
    <p:sldId id="311" r:id="rId23"/>
    <p:sldId id="312" r:id="rId24"/>
    <p:sldId id="333" r:id="rId25"/>
    <p:sldId id="321" r:id="rId26"/>
    <p:sldId id="334" r:id="rId27"/>
    <p:sldId id="305" r:id="rId28"/>
    <p:sldId id="325" r:id="rId29"/>
    <p:sldId id="327" r:id="rId30"/>
    <p:sldId id="326" r:id="rId31"/>
    <p:sldId id="324" r:id="rId32"/>
    <p:sldId id="296" r:id="rId33"/>
    <p:sldId id="314" r:id="rId34"/>
    <p:sldId id="278" r:id="rId35"/>
    <p:sldId id="320" r:id="rId36"/>
    <p:sldId id="317" r:id="rId37"/>
    <p:sldId id="293" r:id="rId38"/>
    <p:sldId id="328" r:id="rId39"/>
    <p:sldId id="33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D029527-0E4D-498B-98FD-2037927987B7}">
          <p14:sldIdLst>
            <p14:sldId id="295"/>
            <p14:sldId id="264"/>
            <p14:sldId id="292"/>
            <p14:sldId id="262"/>
            <p14:sldId id="269"/>
            <p14:sldId id="329"/>
            <p14:sldId id="330"/>
            <p14:sldId id="307"/>
            <p14:sldId id="266"/>
            <p14:sldId id="267"/>
            <p14:sldId id="270"/>
            <p14:sldId id="318"/>
            <p14:sldId id="308"/>
            <p14:sldId id="310"/>
            <p14:sldId id="309"/>
            <p14:sldId id="323"/>
            <p14:sldId id="319"/>
            <p14:sldId id="322"/>
            <p14:sldId id="311"/>
            <p14:sldId id="312"/>
            <p14:sldId id="333"/>
            <p14:sldId id="321"/>
            <p14:sldId id="334"/>
            <p14:sldId id="305"/>
            <p14:sldId id="325"/>
            <p14:sldId id="327"/>
            <p14:sldId id="326"/>
            <p14:sldId id="324"/>
            <p14:sldId id="296"/>
            <p14:sldId id="314"/>
            <p14:sldId id="278"/>
            <p14:sldId id="320"/>
            <p14:sldId id="317"/>
            <p14:sldId id="293"/>
          </p14:sldIdLst>
        </p14:section>
        <p14:section name="For Next PAC" id="{ED5A2D81-CD7B-476C-A941-6AFEA57EC777}">
          <p14:sldIdLst>
            <p14:sldId id="328"/>
            <p14:sldId id="33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19E59"/>
    <a:srgbClr val="000000"/>
    <a:srgbClr val="597291"/>
    <a:srgbClr val="A8D6DD"/>
    <a:srgbClr val="DFCB94"/>
    <a:srgbClr val="FFFFFF"/>
    <a:srgbClr val="5F5F5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91B8DD-669C-4635-AE12-38E478CD21F9}" v="18" dt="2023-10-31T17:47:21.874"/>
    <p1510:client id="{960F6C1F-32E1-19FC-1BF9-052CB0CA0241}" v="20" dt="2023-11-01T16:47:28.538"/>
    <p1510:client id="{CC7B59AD-312E-489A-BE62-8BCE98089CAB}" v="6" dt="2023-10-31T22:00:19.883"/>
    <p1510:client id="{D2945F7F-3C09-24D0-7DAF-E94C73999310}" v="9" dt="2023-11-01T16:05:29.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1" autoAdjust="0"/>
    <p:restoredTop sz="96357" autoAdjust="0"/>
  </p:normalViewPr>
  <p:slideViewPr>
    <p:cSldViewPr snapToGrid="0" showGuides="1">
      <p:cViewPr>
        <p:scale>
          <a:sx n="160" d="100"/>
          <a:sy n="160" d="100"/>
        </p:scale>
        <p:origin x="-426" y="-197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89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01/11/2023</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01/11/2023</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Dana</a:t>
            </a:r>
          </a:p>
        </p:txBody>
      </p:sp>
      <p:sp>
        <p:nvSpPr>
          <p:cNvPr id="4" name="Slide Number Placeholder 3"/>
          <p:cNvSpPr>
            <a:spLocks noGrp="1"/>
          </p:cNvSpPr>
          <p:nvPr>
            <p:ph type="sldNum" sz="quarter" idx="5"/>
          </p:nvPr>
        </p:nvSpPr>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2381051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Features that would reduce vehicle-carrying capacity on Reduction Review Routes must be in compliance with Oregon statute - this must be due to safety or access considerations and freight movement must not be unreasonably impeded.</a:t>
            </a:r>
          </a:p>
        </p:txBody>
      </p:sp>
      <p:sp>
        <p:nvSpPr>
          <p:cNvPr id="4" name="Slide Number Placeholder 3"/>
          <p:cNvSpPr>
            <a:spLocks noGrp="1"/>
          </p:cNvSpPr>
          <p:nvPr>
            <p:ph type="sldNum" sz="quarter" idx="5"/>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1585500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access to the transit stop at Ray’s</a:t>
            </a:r>
          </a:p>
        </p:txBody>
      </p:sp>
      <p:sp>
        <p:nvSpPr>
          <p:cNvPr id="4" name="Slide Number Placeholder 3"/>
          <p:cNvSpPr>
            <a:spLocks noGrp="1"/>
          </p:cNvSpPr>
          <p:nvPr>
            <p:ph type="sldNum" sz="quarter" idx="5"/>
          </p:nvPr>
        </p:nvSpPr>
        <p:spPr/>
        <p:txBody>
          <a:bodyPr/>
          <a:lstStyle/>
          <a:p>
            <a:fld id="{A16CFAD1-D197-4A88-B173-A6412E995EE5}" type="slidenum">
              <a:rPr lang="en-GB" smtClean="0"/>
              <a:pPr/>
              <a:t>15</a:t>
            </a:fld>
            <a:endParaRPr lang="en-GB"/>
          </a:p>
        </p:txBody>
      </p:sp>
    </p:spTree>
    <p:extLst>
      <p:ext uri="{BB962C8B-B14F-4D97-AF65-F5344CB8AC3E}">
        <p14:creationId xmlns:p14="http://schemas.microsoft.com/office/powerpoint/2010/main" val="1117442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a:ea typeface="Times New Roman" panose="02020603050405020304" pitchFamily="18" charset="0"/>
                <a:cs typeface="Calibri"/>
              </a:rPr>
              <a:t>Roadway mobility targets are based on volume-to-capacity (v/c) ratios.</a:t>
            </a:r>
            <a:r>
              <a:rPr lang="en-US" dirty="0">
                <a:latin typeface="Calibri"/>
                <a:ea typeface="Times New Roman" panose="02020603050405020304" pitchFamily="18" charset="0"/>
                <a:cs typeface="Calibri"/>
              </a:rPr>
              <a:t> </a:t>
            </a:r>
            <a:r>
              <a:rPr lang="en-US" dirty="0"/>
              <a:t>ODOT has standards for how long it takes drivers to get through intersections on US 101.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Calibri Light" panose="020F0302020204030204" pitchFamily="34" charset="0"/>
              </a:rPr>
              <a:t>Perceptions of congestion are equally important to consider. During congested periods, particularly when tourism levels are high in the summer, drivers may behave in ways that compromise safety for all roadway users, and delays are especially frustrating for residents. </a:t>
            </a:r>
            <a:endParaRPr lang="en-US" sz="1600"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16</a:t>
            </a:fld>
            <a:endParaRPr lang="en-GB"/>
          </a:p>
        </p:txBody>
      </p:sp>
    </p:spTree>
    <p:extLst>
      <p:ext uri="{BB962C8B-B14F-4D97-AF65-F5344CB8AC3E}">
        <p14:creationId xmlns:p14="http://schemas.microsoft.com/office/powerpoint/2010/main" val="385333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p>
        </p:txBody>
      </p:sp>
      <p:sp>
        <p:nvSpPr>
          <p:cNvPr id="4" name="Slide Number Placeholder 3"/>
          <p:cNvSpPr>
            <a:spLocks noGrp="1"/>
          </p:cNvSpPr>
          <p:nvPr>
            <p:ph type="sldNum" sz="quarter" idx="5"/>
          </p:nvPr>
        </p:nvSpPr>
        <p:spPr/>
        <p:txBody>
          <a:bodyPr/>
          <a:lstStyle/>
          <a:p>
            <a:fld id="{A16CFAD1-D197-4A88-B173-A6412E995EE5}" type="slidenum">
              <a:rPr lang="en-GB" smtClean="0"/>
              <a:pPr/>
              <a:t>28</a:t>
            </a:fld>
            <a:endParaRPr lang="en-GB"/>
          </a:p>
        </p:txBody>
      </p:sp>
    </p:spTree>
    <p:extLst>
      <p:ext uri="{BB962C8B-B14F-4D97-AF65-F5344CB8AC3E}">
        <p14:creationId xmlns:p14="http://schemas.microsoft.com/office/powerpoint/2010/main" val="21886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Crashes are clustered along the curve of US 101 and near 42S</a:t>
            </a:r>
          </a:p>
        </p:txBody>
      </p:sp>
      <p:sp>
        <p:nvSpPr>
          <p:cNvPr id="4" name="Slide Number Placeholder 3"/>
          <p:cNvSpPr>
            <a:spLocks noGrp="1"/>
          </p:cNvSpPr>
          <p:nvPr>
            <p:ph type="sldNum" sz="quarter" idx="5"/>
          </p:nvPr>
        </p:nvSpPr>
        <p:spPr/>
        <p:txBody>
          <a:bodyPr/>
          <a:lstStyle/>
          <a:p>
            <a:fld id="{A16CFAD1-D197-4A88-B173-A6412E995EE5}" type="slidenum">
              <a:rPr lang="en-GB" smtClean="0"/>
              <a:pPr/>
              <a:t>29</a:t>
            </a:fld>
            <a:endParaRPr lang="en-GB"/>
          </a:p>
        </p:txBody>
      </p:sp>
    </p:spTree>
    <p:extLst>
      <p:ext uri="{BB962C8B-B14F-4D97-AF65-F5344CB8AC3E}">
        <p14:creationId xmlns:p14="http://schemas.microsoft.com/office/powerpoint/2010/main" val="3487688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p>
        </p:txBody>
      </p:sp>
      <p:sp>
        <p:nvSpPr>
          <p:cNvPr id="4" name="Slide Number Placeholder 3"/>
          <p:cNvSpPr>
            <a:spLocks noGrp="1"/>
          </p:cNvSpPr>
          <p:nvPr>
            <p:ph type="sldNum" sz="quarter" idx="5"/>
          </p:nvPr>
        </p:nvSpPr>
        <p:spPr/>
        <p:txBody>
          <a:bodyPr/>
          <a:lstStyle/>
          <a:p>
            <a:fld id="{A16CFAD1-D197-4A88-B173-A6412E995EE5}" type="slidenum">
              <a:rPr lang="en-GB" smtClean="0"/>
              <a:pPr/>
              <a:t>30</a:t>
            </a:fld>
            <a:endParaRPr lang="en-GB"/>
          </a:p>
        </p:txBody>
      </p:sp>
    </p:spTree>
    <p:extLst>
      <p:ext uri="{BB962C8B-B14F-4D97-AF65-F5344CB8AC3E}">
        <p14:creationId xmlns:p14="http://schemas.microsoft.com/office/powerpoint/2010/main" val="2365853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Future No Build traffic analysis accounts for completed or planned transportation improvements that have an identified and committed funding source. Since the one planned and funded project within the Bandon UGB (Ferry Creek Bridge) does not change roadway capacity or traffic patterns, no changes were made to the roadway network for traffic modeling. </a:t>
            </a:r>
          </a:p>
        </p:txBody>
      </p:sp>
      <p:sp>
        <p:nvSpPr>
          <p:cNvPr id="4" name="Slide Number Placeholder 3"/>
          <p:cNvSpPr>
            <a:spLocks noGrp="1"/>
          </p:cNvSpPr>
          <p:nvPr>
            <p:ph type="sldNum" sz="quarter" idx="5"/>
          </p:nvPr>
        </p:nvSpPr>
        <p:spPr/>
        <p:txBody>
          <a:bodyPr/>
          <a:lstStyle/>
          <a:p>
            <a:fld id="{A16CFAD1-D197-4A88-B173-A6412E995EE5}" type="slidenum">
              <a:rPr lang="en-GB" smtClean="0"/>
              <a:pPr/>
              <a:t>22</a:t>
            </a:fld>
            <a:endParaRPr lang="en-GB"/>
          </a:p>
        </p:txBody>
      </p:sp>
    </p:spTree>
    <p:extLst>
      <p:ext uri="{BB962C8B-B14F-4D97-AF65-F5344CB8AC3E}">
        <p14:creationId xmlns:p14="http://schemas.microsoft.com/office/powerpoint/2010/main" val="4164567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Future No Build traffic analysis accounts for completed or planned transportation improvements that have an identified and committed funding source. Since the one planned and funded project within the Bandon UGB (Ferry Creek Bridge) does not change roadway capacity or traffic patterns, no changes were made to the roadway network for traffic modeling.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23</a:t>
            </a:fld>
            <a:endParaRPr lang="en-GB"/>
          </a:p>
        </p:txBody>
      </p:sp>
    </p:spTree>
    <p:extLst>
      <p:ext uri="{BB962C8B-B14F-4D97-AF65-F5344CB8AC3E}">
        <p14:creationId xmlns:p14="http://schemas.microsoft.com/office/powerpoint/2010/main" val="1193918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24</a:t>
            </a:fld>
            <a:endParaRPr lang="en-GB"/>
          </a:p>
        </p:txBody>
      </p:sp>
    </p:spTree>
    <p:extLst>
      <p:ext uri="{BB962C8B-B14F-4D97-AF65-F5344CB8AC3E}">
        <p14:creationId xmlns:p14="http://schemas.microsoft.com/office/powerpoint/2010/main" val="2102606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31</a:t>
            </a:fld>
            <a:endParaRPr lang="en-GB"/>
          </a:p>
        </p:txBody>
      </p:sp>
    </p:spTree>
    <p:extLst>
      <p:ext uri="{BB962C8B-B14F-4D97-AF65-F5344CB8AC3E}">
        <p14:creationId xmlns:p14="http://schemas.microsoft.com/office/powerpoint/2010/main" val="352312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Dana</a:t>
            </a:r>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a:p>
        </p:txBody>
      </p:sp>
    </p:spTree>
    <p:extLst>
      <p:ext uri="{BB962C8B-B14F-4D97-AF65-F5344CB8AC3E}">
        <p14:creationId xmlns:p14="http://schemas.microsoft.com/office/powerpoint/2010/main" val="1023024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32</a:t>
            </a:fld>
            <a:endParaRPr lang="en-GB"/>
          </a:p>
        </p:txBody>
      </p:sp>
    </p:spTree>
    <p:extLst>
      <p:ext uri="{BB962C8B-B14F-4D97-AF65-F5344CB8AC3E}">
        <p14:creationId xmlns:p14="http://schemas.microsoft.com/office/powerpoint/2010/main" val="1472024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33</a:t>
            </a:fld>
            <a:endParaRPr lang="en-GB"/>
          </a:p>
        </p:txBody>
      </p:sp>
    </p:spTree>
    <p:extLst>
      <p:ext uri="{BB962C8B-B14F-4D97-AF65-F5344CB8AC3E}">
        <p14:creationId xmlns:p14="http://schemas.microsoft.com/office/powerpoint/2010/main" val="3844656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34</a:t>
            </a:fld>
            <a:endParaRPr lang="en-GB"/>
          </a:p>
        </p:txBody>
      </p:sp>
    </p:spTree>
    <p:extLst>
      <p:ext uri="{BB962C8B-B14F-4D97-AF65-F5344CB8AC3E}">
        <p14:creationId xmlns:p14="http://schemas.microsoft.com/office/powerpoint/2010/main" val="3490453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p>
        </p:txBody>
      </p:sp>
      <p:sp>
        <p:nvSpPr>
          <p:cNvPr id="4" name="Slide Number Placeholder 3"/>
          <p:cNvSpPr>
            <a:spLocks noGrp="1"/>
          </p:cNvSpPr>
          <p:nvPr>
            <p:ph type="sldNum" sz="quarter" idx="5"/>
          </p:nvPr>
        </p:nvSpPr>
        <p:spPr/>
        <p:txBody>
          <a:bodyPr/>
          <a:lstStyle/>
          <a:p>
            <a:fld id="{A16CFAD1-D197-4A88-B173-A6412E995EE5}" type="slidenum">
              <a:rPr lang="en-GB" smtClean="0"/>
              <a:pPr/>
              <a:t>35</a:t>
            </a:fld>
            <a:endParaRPr lang="en-GB"/>
          </a:p>
        </p:txBody>
      </p:sp>
    </p:spTree>
    <p:extLst>
      <p:ext uri="{BB962C8B-B14F-4D97-AF65-F5344CB8AC3E}">
        <p14:creationId xmlns:p14="http://schemas.microsoft.com/office/powerpoint/2010/main" val="573410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p>
        </p:txBody>
      </p:sp>
      <p:sp>
        <p:nvSpPr>
          <p:cNvPr id="4" name="Slide Number Placeholder 3"/>
          <p:cNvSpPr>
            <a:spLocks noGrp="1"/>
          </p:cNvSpPr>
          <p:nvPr>
            <p:ph type="sldNum" sz="quarter" idx="5"/>
          </p:nvPr>
        </p:nvSpPr>
        <p:spPr/>
        <p:txBody>
          <a:bodyPr/>
          <a:lstStyle/>
          <a:p>
            <a:fld id="{A16CFAD1-D197-4A88-B173-A6412E995EE5}" type="slidenum">
              <a:rPr lang="en-GB" smtClean="0"/>
              <a:pPr/>
              <a:t>36</a:t>
            </a:fld>
            <a:endParaRPr lang="en-GB"/>
          </a:p>
        </p:txBody>
      </p:sp>
    </p:spTree>
    <p:extLst>
      <p:ext uri="{BB962C8B-B14F-4D97-AF65-F5344CB8AC3E}">
        <p14:creationId xmlns:p14="http://schemas.microsoft.com/office/powerpoint/2010/main" val="1661751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Dana</a:t>
            </a:r>
          </a:p>
        </p:txBody>
      </p:sp>
      <p:sp>
        <p:nvSpPr>
          <p:cNvPr id="4" name="Slide Number Placeholder 3"/>
          <p:cNvSpPr>
            <a:spLocks noGrp="1"/>
          </p:cNvSpPr>
          <p:nvPr>
            <p:ph type="sldNum" sz="quarter" idx="5"/>
          </p:nvPr>
        </p:nvSpPr>
        <p:spPr/>
        <p:txBody>
          <a:bodyPr/>
          <a:lstStyle/>
          <a:p>
            <a:fld id="{A16CFAD1-D197-4A88-B173-A6412E995EE5}" type="slidenum">
              <a:rPr lang="en-GB" smtClean="0"/>
              <a:pPr/>
              <a:t>3</a:t>
            </a:fld>
            <a:endParaRPr lang="en-GB"/>
          </a:p>
        </p:txBody>
      </p:sp>
    </p:spTree>
    <p:extLst>
      <p:ext uri="{BB962C8B-B14F-4D97-AF65-F5344CB8AC3E}">
        <p14:creationId xmlns:p14="http://schemas.microsoft.com/office/powerpoint/2010/main" val="2441923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Dana</a:t>
            </a:r>
          </a:p>
        </p:txBody>
      </p:sp>
      <p:sp>
        <p:nvSpPr>
          <p:cNvPr id="4" name="Slide Number Placeholder 3"/>
          <p:cNvSpPr>
            <a:spLocks noGrp="1"/>
          </p:cNvSpPr>
          <p:nvPr>
            <p:ph type="sldNum" sz="quarter" idx="5"/>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2403079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5</a:t>
            </a:fld>
            <a:endParaRPr lang="en-GB"/>
          </a:p>
        </p:txBody>
      </p:sp>
    </p:spTree>
    <p:extLst>
      <p:ext uri="{BB962C8B-B14F-4D97-AF65-F5344CB8AC3E}">
        <p14:creationId xmlns:p14="http://schemas.microsoft.com/office/powerpoint/2010/main" val="384569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7</a:t>
            </a:fld>
            <a:endParaRPr lang="en-GB"/>
          </a:p>
        </p:txBody>
      </p:sp>
    </p:spTree>
    <p:extLst>
      <p:ext uri="{BB962C8B-B14F-4D97-AF65-F5344CB8AC3E}">
        <p14:creationId xmlns:p14="http://schemas.microsoft.com/office/powerpoint/2010/main" val="832327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9</a:t>
            </a:fld>
            <a:endParaRPr lang="en-GB"/>
          </a:p>
        </p:txBody>
      </p:sp>
    </p:spTree>
    <p:extLst>
      <p:ext uri="{BB962C8B-B14F-4D97-AF65-F5344CB8AC3E}">
        <p14:creationId xmlns:p14="http://schemas.microsoft.com/office/powerpoint/2010/main" val="3348469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10</a:t>
            </a:fld>
            <a:endParaRPr lang="en-GB"/>
          </a:p>
        </p:txBody>
      </p:sp>
    </p:spTree>
    <p:extLst>
      <p:ext uri="{BB962C8B-B14F-4D97-AF65-F5344CB8AC3E}">
        <p14:creationId xmlns:p14="http://schemas.microsoft.com/office/powerpoint/2010/main" val="328292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2511228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66239577-0CC0-4AD6-8B7C-8E32CDF8747A}"/>
              </a:ext>
            </a:extLst>
          </p:cNvPr>
          <p:cNvSpPr/>
          <p:nvPr userDrawn="1"/>
        </p:nvSpPr>
        <p:spPr>
          <a:xfrm>
            <a:off x="0" y="0"/>
            <a:ext cx="9144900" cy="686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err="1"/>
          </a:p>
        </p:txBody>
      </p:sp>
      <p:sp>
        <p:nvSpPr>
          <p:cNvPr id="15" name="Rectangle bottom">
            <a:extLst>
              <a:ext uri="{FF2B5EF4-FFF2-40B4-BE49-F238E27FC236}">
                <a16:creationId xmlns:a16="http://schemas.microsoft.com/office/drawing/2014/main" id="{2800E8AA-0475-443A-AD61-7C0AF9A0E924}"/>
              </a:ext>
            </a:extLst>
          </p:cNvPr>
          <p:cNvSpPr/>
          <p:nvPr userDrawn="1"/>
        </p:nvSpPr>
        <p:spPr bwMode="auto">
          <a:xfrm>
            <a:off x="0" y="4347941"/>
            <a:ext cx="9144000" cy="605060"/>
          </a:xfrm>
          <a:prstGeom prst="rect">
            <a:avLst/>
          </a:prstGeom>
          <a:solidFill>
            <a:srgbClr val="A8D6D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p>
        </p:txBody>
      </p:sp>
      <p:sp>
        <p:nvSpPr>
          <p:cNvPr id="14" name="Rectangle right">
            <a:extLst>
              <a:ext uri="{FF2B5EF4-FFF2-40B4-BE49-F238E27FC236}">
                <a16:creationId xmlns:a16="http://schemas.microsoft.com/office/drawing/2014/main" id="{D84FDA64-5429-4371-B248-FDF9FD568EF8}"/>
              </a:ext>
            </a:extLst>
          </p:cNvPr>
          <p:cNvSpPr/>
          <p:nvPr userDrawn="1"/>
        </p:nvSpPr>
        <p:spPr bwMode="auto">
          <a:xfrm>
            <a:off x="4266000" y="1143002"/>
            <a:ext cx="4878000" cy="31627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p>
        </p:txBody>
      </p:sp>
      <p:sp>
        <p:nvSpPr>
          <p:cNvPr id="12" name="Subtitle 2">
            <a:extLst>
              <a:ext uri="{FF2B5EF4-FFF2-40B4-BE49-F238E27FC236}">
                <a16:creationId xmlns:a16="http://schemas.microsoft.com/office/drawing/2014/main" id="{6359EAA1-DCBD-46AC-8E2C-B687EDC727EF}"/>
              </a:ext>
            </a:extLst>
          </p:cNvPr>
          <p:cNvSpPr>
            <a:spLocks noGrp="1"/>
          </p:cNvSpPr>
          <p:nvPr>
            <p:ph type="subTitle" idx="1" hasCustomPrompt="1"/>
          </p:nvPr>
        </p:nvSpPr>
        <p:spPr>
          <a:xfrm>
            <a:off x="4356608" y="2820398"/>
            <a:ext cx="4343401" cy="1311167"/>
          </a:xfrm>
          <a:prstGeom prst="rect">
            <a:avLst/>
          </a:prstGeom>
        </p:spPr>
        <p:txBody>
          <a:bodyPr>
            <a:normAutofit/>
          </a:bodyPr>
          <a:lstStyle>
            <a:lvl1pPr marL="0" indent="0" algn="l">
              <a:spcBef>
                <a:spcPts val="0"/>
              </a:spcBef>
              <a:buFont typeface="Arial" panose="020B0604020202020204" pitchFamily="34" charset="0"/>
              <a:buChar char="​"/>
              <a:defRPr lang="en-US" sz="2000" kern="1200" cap="all" dirty="0">
                <a:solidFill>
                  <a:schemeClr val="bg1">
                    <a:lumMod val="75000"/>
                  </a:schemeClr>
                </a:solidFill>
                <a:latin typeface="Calibri" pitchFamily="34" charset="0"/>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cap="all" dirty="0">
                <a:solidFill>
                  <a:schemeClr val="bg1">
                    <a:lumMod val="75000"/>
                  </a:schemeClr>
                </a:solidFill>
                <a:latin typeface="Calibri" pitchFamily="34" charset="0"/>
              </a:rPr>
              <a:t>{CLIENT NAME OR SUBHEAD}</a:t>
            </a:r>
            <a:endParaRPr lang="en-US" dirty="0"/>
          </a:p>
        </p:txBody>
      </p:sp>
      <p:sp>
        <p:nvSpPr>
          <p:cNvPr id="17" name="Picture Placeholder 16">
            <a:extLst>
              <a:ext uri="{FF2B5EF4-FFF2-40B4-BE49-F238E27FC236}">
                <a16:creationId xmlns:a16="http://schemas.microsoft.com/office/drawing/2014/main" id="{654D4365-D0F5-439F-953E-5C1A1D83B796}"/>
              </a:ext>
            </a:extLst>
          </p:cNvPr>
          <p:cNvSpPr>
            <a:spLocks noGrp="1"/>
          </p:cNvSpPr>
          <p:nvPr>
            <p:ph type="pic" sz="quarter" idx="10" hasCustomPrompt="1"/>
          </p:nvPr>
        </p:nvSpPr>
        <p:spPr>
          <a:xfrm>
            <a:off x="25200" y="967165"/>
            <a:ext cx="4215600" cy="3164400"/>
          </a:xfrm>
          <a:prstGeom prst="rect">
            <a:avLst/>
          </a:prstGeom>
          <a:blipFill>
            <a:blip r:embed="rId2"/>
            <a:stretch>
              <a:fillRect/>
            </a:stretch>
          </a:blipFill>
        </p:spPr>
        <p:txBody>
          <a:bodyPr bIns="72000" anchor="b" anchorCtr="0"/>
          <a:lstStyle>
            <a:lvl1pPr marL="0" indent="0" algn="ctr">
              <a:buNone/>
              <a:defRPr sz="2000">
                <a:solidFill>
                  <a:schemeClr val="accent2"/>
                </a:solidFill>
              </a:defRPr>
            </a:lvl1pPr>
          </a:lstStyle>
          <a:p>
            <a:r>
              <a:rPr lang="en-US" dirty="0"/>
              <a:t>Click on frame to insert picture from Templafy</a:t>
            </a:r>
          </a:p>
        </p:txBody>
      </p:sp>
      <p:sp>
        <p:nvSpPr>
          <p:cNvPr id="4" name="Text Placeholder 3">
            <a:extLst>
              <a:ext uri="{FF2B5EF4-FFF2-40B4-BE49-F238E27FC236}">
                <a16:creationId xmlns:a16="http://schemas.microsoft.com/office/drawing/2014/main" id="{36C17CA6-F0B3-4361-834E-65C16B645389}"/>
              </a:ext>
            </a:extLst>
          </p:cNvPr>
          <p:cNvSpPr>
            <a:spLocks noGrp="1"/>
          </p:cNvSpPr>
          <p:nvPr>
            <p:ph type="body" sz="quarter" idx="11" hasCustomPrompt="1"/>
          </p:nvPr>
        </p:nvSpPr>
        <p:spPr>
          <a:xfrm>
            <a:off x="172800" y="4420800"/>
            <a:ext cx="8802000" cy="374400"/>
          </a:xfrm>
          <a:prstGeom prst="rect">
            <a:avLst/>
          </a:prstGeom>
        </p:spPr>
        <p:txBody>
          <a:bodyPr anchor="ctr" anchorCtr="0"/>
          <a:lstStyle>
            <a:lvl1pPr marL="0" indent="0" algn="ctr">
              <a:buNone/>
              <a:defRPr sz="1800" cap="all" baseline="0">
                <a:solidFill>
                  <a:srgbClr val="FFFFFF"/>
                </a:solidFill>
              </a:defRPr>
            </a:lvl1pPr>
          </a:lstStyle>
          <a:p>
            <a:pPr lvl="0"/>
            <a:r>
              <a:rPr lang="en-US" dirty="0"/>
              <a:t>{date}</a:t>
            </a:r>
          </a:p>
        </p:txBody>
      </p:sp>
      <p:sp>
        <p:nvSpPr>
          <p:cNvPr id="3" name="Title 2">
            <a:extLst>
              <a:ext uri="{FF2B5EF4-FFF2-40B4-BE49-F238E27FC236}">
                <a16:creationId xmlns:a16="http://schemas.microsoft.com/office/drawing/2014/main" id="{654CCE03-C034-40C5-B947-133897742204}"/>
              </a:ext>
            </a:extLst>
          </p:cNvPr>
          <p:cNvSpPr>
            <a:spLocks noGrp="1"/>
          </p:cNvSpPr>
          <p:nvPr>
            <p:ph type="title" hasCustomPrompt="1"/>
          </p:nvPr>
        </p:nvSpPr>
        <p:spPr>
          <a:xfrm>
            <a:off x="4356608" y="1427163"/>
            <a:ext cx="4339717" cy="1212087"/>
          </a:xfrm>
        </p:spPr>
        <p:txBody>
          <a:bodyPr anchor="b" anchorCtr="0">
            <a:normAutofit/>
          </a:bodyPr>
          <a:lstStyle/>
          <a:p>
            <a:r>
              <a:rPr lang="en-US" dirty="0"/>
              <a:t>{PRESENTATION TITLE}</a:t>
            </a:r>
          </a:p>
        </p:txBody>
      </p:sp>
      <p:cxnSp>
        <p:nvCxnSpPr>
          <p:cNvPr id="2" name="Straight Connector 1">
            <a:extLst>
              <a:ext uri="{FF2B5EF4-FFF2-40B4-BE49-F238E27FC236}">
                <a16:creationId xmlns:a16="http://schemas.microsoft.com/office/drawing/2014/main" id="{3BC7E988-5561-63C8-84D7-8F24353CAF6D}"/>
              </a:ext>
            </a:extLst>
          </p:cNvPr>
          <p:cNvCxnSpPr>
            <a:cxnSpLocks/>
          </p:cNvCxnSpPr>
          <p:nvPr userDrawn="1"/>
        </p:nvCxnSpPr>
        <p:spPr>
          <a:xfrm>
            <a:off x="0" y="4232665"/>
            <a:ext cx="9144000" cy="0"/>
          </a:xfrm>
          <a:prstGeom prst="line">
            <a:avLst/>
          </a:prstGeom>
          <a:ln w="114300">
            <a:solidFill>
              <a:srgbClr val="F19E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5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sp>
        <p:nvSpPr>
          <p:cNvPr id="65" name="Fast overskrift">
            <a:extLst>
              <a:ext uri="{FF2B5EF4-FFF2-40B4-BE49-F238E27FC236}">
                <a16:creationId xmlns:a16="http://schemas.microsoft.com/office/drawing/2014/main" id="{09C05D50-8477-4113-8B72-9C373B0FF9F9}"/>
              </a:ext>
            </a:extLst>
          </p:cNvPr>
          <p:cNvSpPr txBox="1"/>
          <p:nvPr userDrawn="1"/>
        </p:nvSpPr>
        <p:spPr>
          <a:xfrm>
            <a:off x="548302" y="448714"/>
            <a:ext cx="8148024" cy="650171"/>
          </a:xfrm>
          <a:prstGeom prst="rect">
            <a:avLst/>
          </a:prstGeom>
          <a:noFill/>
        </p:spPr>
        <p:txBody>
          <a:bodyPr wrap="square" lIns="0" tIns="0" rIns="0" bIns="0" rtlCol="0" anchor="t" anchorCtr="0">
            <a:noAutofit/>
          </a:bodyPr>
          <a:lstStyle/>
          <a:p>
            <a:r>
              <a:rPr lang="en-US" sz="3200" b="0" noProof="1">
                <a:solidFill>
                  <a:schemeClr val="tx1"/>
                </a:solidFill>
                <a:latin typeface="Arial" panose="020B0604020202020204" pitchFamily="34" charset="0"/>
                <a:cs typeface="Arial" panose="020B0604020202020204" pitchFamily="34" charset="0"/>
              </a:rPr>
              <a:t>TIPS &amp; TRICKS - YOUR USER GUIDE</a:t>
            </a:r>
          </a:p>
        </p:txBody>
      </p:sp>
      <p:sp>
        <p:nvSpPr>
          <p:cNvPr id="17" name="Text Box 3">
            <a:extLst>
              <a:ext uri="{FF2B5EF4-FFF2-40B4-BE49-F238E27FC236}">
                <a16:creationId xmlns:a16="http://schemas.microsoft.com/office/drawing/2014/main" id="{FEFF1989-A516-441B-B8F4-0E5F0DFA9B5F}"/>
              </a:ext>
            </a:extLst>
          </p:cNvPr>
          <p:cNvSpPr txBox="1">
            <a:spLocks noChangeArrowheads="1"/>
          </p:cNvSpPr>
          <p:nvPr userDrawn="1"/>
        </p:nvSpPr>
        <p:spPr bwMode="auto">
          <a:xfrm>
            <a:off x="3155790" y="1248399"/>
            <a:ext cx="1718585"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US" sz="1400" dirty="0">
                <a:solidFill>
                  <a:srgbClr val="5F5F5F"/>
                </a:solidFill>
                <a:latin typeface="Arial" panose="020B0604020202020204" pitchFamily="34" charset="0"/>
                <a:cs typeface="Arial" panose="020B0604020202020204" pitchFamily="34" charset="0"/>
              </a:rPr>
              <a:t>PICTURES</a:t>
            </a:r>
            <a:br>
              <a:rPr lang="en-US" sz="900" dirty="0">
                <a:solidFill>
                  <a:srgbClr val="5F5F5F"/>
                </a:solidFill>
                <a:latin typeface="Arial" panose="020B0604020202020204" pitchFamily="34" charset="0"/>
                <a:cs typeface="Arial" panose="020B0604020202020204" pitchFamily="34" charset="0"/>
              </a:rPr>
            </a:br>
            <a:r>
              <a:rPr lang="en-US" sz="900" b="1" noProof="1">
                <a:solidFill>
                  <a:srgbClr val="5F5F5F"/>
                </a:solidFill>
                <a:latin typeface="Arial" panose="020B0604020202020204" pitchFamily="34" charset="0"/>
                <a:cs typeface="Arial" panose="020B0604020202020204" pitchFamily="34" charset="0"/>
              </a:rPr>
              <a:t>Insert corporate picture from Templafy</a:t>
            </a:r>
            <a:endParaRPr lang="en-US" altLang="da-DK" sz="900" b="0" noProof="1">
              <a:solidFill>
                <a:srgbClr val="5F5F5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800" b="1" noProof="1">
                <a:solidFill>
                  <a:srgbClr val="5F5F5F"/>
                </a:solidFill>
                <a:latin typeface="Arial" panose="020B0604020202020204" pitchFamily="34" charset="0"/>
                <a:cs typeface="Arial" panose="020B0604020202020204" pitchFamily="34" charset="0"/>
              </a:rPr>
              <a:t>1.</a:t>
            </a:r>
            <a:r>
              <a:rPr lang="en-US" altLang="da-DK" sz="800" b="0" noProof="1">
                <a:solidFill>
                  <a:srgbClr val="5F5F5F"/>
                </a:solidFill>
                <a:latin typeface="Arial" panose="020B0604020202020204" pitchFamily="34" charset="0"/>
                <a:cs typeface="Arial" panose="020B0604020202020204" pitchFamily="34" charset="0"/>
              </a:rPr>
              <a:t> Click the blue </a:t>
            </a:r>
            <a:r>
              <a:rPr lang="en-US" altLang="da-DK" sz="800" b="1" baseline="0" noProof="1">
                <a:solidFill>
                  <a:srgbClr val="5F5F5F"/>
                </a:solidFill>
                <a:latin typeface="Arial" panose="020B0604020202020204" pitchFamily="34" charset="0"/>
                <a:cs typeface="Arial" panose="020B0604020202020204" pitchFamily="34" charset="0"/>
              </a:rPr>
              <a:t>Templafy </a:t>
            </a:r>
            <a:r>
              <a:rPr lang="en-US" altLang="da-DK" sz="800" b="0" baseline="0" noProof="1">
                <a:solidFill>
                  <a:srgbClr val="5F5F5F"/>
                </a:solidFill>
                <a:latin typeface="Arial" panose="020B0604020202020204" pitchFamily="34" charset="0"/>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800" b="1" baseline="0" noProof="1">
                <a:solidFill>
                  <a:srgbClr val="5F5F5F"/>
                </a:solidFill>
                <a:latin typeface="Arial" panose="020B0604020202020204" pitchFamily="34" charset="0"/>
                <a:cs typeface="Arial" panose="020B0604020202020204" pitchFamily="34" charset="0"/>
              </a:rPr>
              <a:t>2. </a:t>
            </a:r>
            <a:r>
              <a:rPr lang="en-US" altLang="da-DK" sz="800" b="0" baseline="0" noProof="1">
                <a:solidFill>
                  <a:srgbClr val="5F5F5F"/>
                </a:solidFill>
                <a:latin typeface="Arial" panose="020B0604020202020204" pitchFamily="34" charset="0"/>
                <a:cs typeface="Arial" panose="020B0604020202020204" pitchFamily="34" charset="0"/>
              </a:rPr>
              <a:t>In the dropdown, click </a:t>
            </a:r>
            <a:r>
              <a:rPr lang="en-US" altLang="da-DK" sz="800" b="1" baseline="0" noProof="1">
                <a:solidFill>
                  <a:srgbClr val="5F5F5F"/>
                </a:solidFill>
                <a:latin typeface="Arial" panose="020B0604020202020204" pitchFamily="34" charset="0"/>
                <a:cs typeface="Arial" panose="020B0604020202020204" pitchFamily="34" charset="0"/>
              </a:rPr>
              <a:t>Images</a:t>
            </a:r>
            <a:r>
              <a:rPr lang="en-US" altLang="da-DK" sz="800" b="0" baseline="0" noProof="1">
                <a:solidFill>
                  <a:srgbClr val="5F5F5F"/>
                </a:solidFill>
                <a:latin typeface="Arial" panose="020B0604020202020204" pitchFamily="34" charset="0"/>
                <a:cs typeface="Arial" panose="020B0604020202020204" pitchFamily="34" charset="0"/>
              </a:rPr>
              <a:t>, </a:t>
            </a:r>
            <a:br>
              <a:rPr lang="en-US" altLang="da-DK" sz="800" b="0" baseline="0" noProof="1">
                <a:solidFill>
                  <a:srgbClr val="5F5F5F"/>
                </a:solidFill>
                <a:latin typeface="Arial" panose="020B0604020202020204" pitchFamily="34" charset="0"/>
                <a:cs typeface="Arial" panose="020B0604020202020204" pitchFamily="34" charset="0"/>
              </a:rPr>
            </a:br>
            <a:r>
              <a:rPr lang="en-US" altLang="da-DK" sz="800" b="0" baseline="0" noProof="1">
                <a:solidFill>
                  <a:srgbClr val="5F5F5F"/>
                </a:solidFill>
                <a:latin typeface="Arial" panose="020B0604020202020204" pitchFamily="34" charset="0"/>
                <a:cs typeface="Arial" panose="020B0604020202020204" pitchFamily="34" charset="0"/>
              </a:rPr>
              <a:t>or click the </a:t>
            </a:r>
            <a:r>
              <a:rPr lang="en-US" altLang="da-DK" sz="800" b="1" baseline="0" noProof="1">
                <a:solidFill>
                  <a:srgbClr val="5F5F5F"/>
                </a:solidFill>
                <a:latin typeface="Arial" panose="020B0604020202020204" pitchFamily="34" charset="0"/>
                <a:cs typeface="Arial" panose="020B0604020202020204" pitchFamily="34" charset="0"/>
              </a:rPr>
              <a:t>Images </a:t>
            </a:r>
            <a:r>
              <a:rPr lang="en-US" altLang="da-DK" sz="800" b="0" i="0" baseline="0" noProof="1">
                <a:solidFill>
                  <a:srgbClr val="5F5F5F"/>
                </a:solidFill>
                <a:latin typeface="Arial" panose="020B0604020202020204" pitchFamily="34" charset="0"/>
                <a:cs typeface="Arial" panose="020B0604020202020204" pitchFamily="34" charset="0"/>
              </a:rPr>
              <a:t>button</a:t>
            </a:r>
            <a:r>
              <a:rPr lang="en-US" altLang="da-DK" sz="800" b="0" baseline="0" noProof="1">
                <a:solidFill>
                  <a:srgbClr val="5F5F5F"/>
                </a:solidFill>
                <a:latin typeface="Arial" panose="020B0604020202020204" pitchFamily="34" charset="0"/>
                <a:cs typeface="Arial" panose="020B0604020202020204" pitchFamily="34" charset="0"/>
              </a:rPr>
              <a:t> in the Templafy pane on the right side of the screen</a:t>
            </a:r>
            <a:endParaRPr lang="en-US" altLang="da-DK" sz="800" noProof="1">
              <a:solidFill>
                <a:srgbClr val="5F5F5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altLang="da-DK" sz="800" b="0" baseline="0" noProof="1">
              <a:solidFill>
                <a:srgbClr val="5F5F5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800" b="1" baseline="0" noProof="1">
                <a:solidFill>
                  <a:srgbClr val="5F5F5F"/>
                </a:solidFill>
                <a:latin typeface="Arial" panose="020B0604020202020204" pitchFamily="34" charset="0"/>
                <a:cs typeface="Arial" panose="020B0604020202020204" pitchFamily="34" charset="0"/>
              </a:rPr>
              <a:t>Insert picture</a:t>
            </a:r>
          </a:p>
          <a:p>
            <a:pPr eaLnBrk="1" hangingPunct="1">
              <a:spcAft>
                <a:spcPts val="600"/>
              </a:spcAft>
              <a:defRPr/>
            </a:pPr>
            <a:r>
              <a:rPr lang="en-US" altLang="da-DK" sz="800" b="0" noProof="1">
                <a:solidFill>
                  <a:srgbClr val="5F5F5F"/>
                </a:solidFill>
                <a:latin typeface="Arial" panose="020B0604020202020204" pitchFamily="34" charset="0"/>
                <a:cs typeface="Arial" panose="020B0604020202020204" pitchFamily="34" charset="0"/>
              </a:rPr>
              <a:t>On slides with pictureplaceholder, click on the icon and choose </a:t>
            </a:r>
            <a:r>
              <a:rPr lang="en-US" altLang="da-DK" sz="800" b="1" noProof="1">
                <a:solidFill>
                  <a:srgbClr val="5F5F5F"/>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en-US" sz="800" b="1" noProof="1">
                <a:solidFill>
                  <a:srgbClr val="5F5F5F"/>
                </a:solidFill>
                <a:latin typeface="Arial" panose="020B0604020202020204" pitchFamily="34" charset="0"/>
                <a:cs typeface="Arial" panose="020B0604020202020204" pitchFamily="34" charset="0"/>
              </a:rPr>
              <a:t>Crop picture</a:t>
            </a:r>
          </a:p>
          <a:p>
            <a:pPr eaLnBrk="1" hangingPunct="1">
              <a:spcAft>
                <a:spcPts val="600"/>
              </a:spcAft>
              <a:defRPr/>
            </a:pPr>
            <a:r>
              <a:rPr lang="en-US" altLang="da-DK" sz="800" b="1" noProof="1">
                <a:solidFill>
                  <a:srgbClr val="5F5F5F"/>
                </a:solidFill>
                <a:latin typeface="Arial" panose="020B0604020202020204" pitchFamily="34" charset="0"/>
                <a:cs typeface="Arial" panose="020B0604020202020204" pitchFamily="34" charset="0"/>
              </a:rPr>
              <a:t>1. </a:t>
            </a:r>
            <a:r>
              <a:rPr lang="en-US" altLang="da-DK" sz="800" b="0" noProof="1">
                <a:solidFill>
                  <a:srgbClr val="5F5F5F"/>
                </a:solidFill>
                <a:latin typeface="Arial" panose="020B0604020202020204" pitchFamily="34" charset="0"/>
                <a:cs typeface="Arial" panose="020B0604020202020204" pitchFamily="34" charset="0"/>
              </a:rPr>
              <a:t>Click </a:t>
            </a:r>
            <a:r>
              <a:rPr lang="en-US" altLang="da-DK" sz="800" b="1" noProof="1">
                <a:solidFill>
                  <a:srgbClr val="5F5F5F"/>
                </a:solidFill>
                <a:latin typeface="Arial" panose="020B0604020202020204" pitchFamily="34" charset="0"/>
                <a:cs typeface="Arial" panose="020B0604020202020204" pitchFamily="34" charset="0"/>
              </a:rPr>
              <a:t>Crop</a:t>
            </a:r>
            <a:r>
              <a:rPr lang="en-US" altLang="da-DK" sz="800" b="0" noProof="1">
                <a:solidFill>
                  <a:srgbClr val="5F5F5F"/>
                </a:solidFill>
                <a:latin typeface="Arial" panose="020B0604020202020204" pitchFamily="34" charset="0"/>
                <a:cs typeface="Arial" panose="020B0604020202020204" pitchFamily="34" charset="0"/>
              </a:rPr>
              <a:t> to change size or </a:t>
            </a:r>
            <a:br>
              <a:rPr lang="en-US" altLang="da-DK" sz="800" b="0" noProof="1">
                <a:solidFill>
                  <a:srgbClr val="5F5F5F"/>
                </a:solidFill>
                <a:latin typeface="Arial" panose="020B0604020202020204" pitchFamily="34" charset="0"/>
                <a:cs typeface="Arial" panose="020B0604020202020204" pitchFamily="34" charset="0"/>
              </a:rPr>
            </a:br>
            <a:r>
              <a:rPr lang="en-US" altLang="da-DK" sz="800" b="0" noProof="1">
                <a:solidFill>
                  <a:srgbClr val="5F5F5F"/>
                </a:solidFill>
                <a:latin typeface="Arial" panose="020B0604020202020204" pitchFamily="34" charset="0"/>
                <a:cs typeface="Arial" panose="020B0604020202020204" pitchFamily="34" charset="0"/>
              </a:rPr>
              <a:t>focus of the picture</a:t>
            </a:r>
          </a:p>
          <a:p>
            <a:pPr eaLnBrk="1" hangingPunct="1">
              <a:spcAft>
                <a:spcPts val="600"/>
              </a:spcAft>
              <a:defRPr/>
            </a:pPr>
            <a:r>
              <a:rPr lang="en-US" altLang="da-DK" sz="800" b="1" noProof="1">
                <a:solidFill>
                  <a:srgbClr val="5F5F5F"/>
                </a:solidFill>
                <a:latin typeface="Arial" panose="020B0604020202020204" pitchFamily="34" charset="0"/>
                <a:cs typeface="Arial" panose="020B0604020202020204" pitchFamily="34" charset="0"/>
              </a:rPr>
              <a:t>2. </a:t>
            </a:r>
            <a:r>
              <a:rPr lang="en-US" altLang="da-DK" sz="800" b="0" noProof="1">
                <a:solidFill>
                  <a:srgbClr val="5F5F5F"/>
                </a:solidFill>
                <a:latin typeface="Arial" panose="020B0604020202020204" pitchFamily="34" charset="0"/>
                <a:cs typeface="Arial" panose="020B0604020202020204" pitchFamily="34" charset="0"/>
              </a:rPr>
              <a:t>If you want to scale the picture, </a:t>
            </a:r>
            <a:br>
              <a:rPr lang="en-US" altLang="da-DK" sz="800" b="0" noProof="1">
                <a:solidFill>
                  <a:srgbClr val="5F5F5F"/>
                </a:solidFill>
                <a:latin typeface="Arial" panose="020B0604020202020204" pitchFamily="34" charset="0"/>
                <a:cs typeface="Arial" panose="020B0604020202020204" pitchFamily="34" charset="0"/>
              </a:rPr>
            </a:br>
            <a:r>
              <a:rPr lang="en-US" altLang="da-DK" sz="800" b="0" noProof="1">
                <a:solidFill>
                  <a:srgbClr val="5F5F5F"/>
                </a:solidFill>
                <a:latin typeface="Arial" panose="020B0604020202020204" pitchFamily="34" charset="0"/>
                <a:cs typeface="Arial" panose="020B0604020202020204" pitchFamily="34" charset="0"/>
              </a:rPr>
              <a:t>hold </a:t>
            </a:r>
            <a:r>
              <a:rPr lang="en-US" altLang="da-DK" sz="800" b="1" noProof="1">
                <a:solidFill>
                  <a:srgbClr val="5F5F5F"/>
                </a:solidFill>
                <a:latin typeface="Arial" panose="020B0604020202020204" pitchFamily="34" charset="0"/>
                <a:cs typeface="Arial" panose="020B0604020202020204" pitchFamily="34" charset="0"/>
              </a:rPr>
              <a:t>SHIFT</a:t>
            </a:r>
            <a:r>
              <a:rPr lang="en-US" altLang="da-DK" sz="800" b="0" noProof="1">
                <a:solidFill>
                  <a:srgbClr val="5F5F5F"/>
                </a:solidFill>
                <a:latin typeface="Arial" panose="020B0604020202020204" pitchFamily="34" charset="0"/>
                <a:cs typeface="Arial" panose="020B0604020202020204" pitchFamily="34" charset="0"/>
              </a:rPr>
              <a:t>-key down while </a:t>
            </a:r>
            <a:br>
              <a:rPr lang="en-US" altLang="da-DK" sz="800" b="0" noProof="1">
                <a:solidFill>
                  <a:srgbClr val="5F5F5F"/>
                </a:solidFill>
                <a:latin typeface="Arial" panose="020B0604020202020204" pitchFamily="34" charset="0"/>
                <a:cs typeface="Arial" panose="020B0604020202020204" pitchFamily="34" charset="0"/>
              </a:rPr>
            </a:br>
            <a:r>
              <a:rPr lang="en-US" altLang="da-DK" sz="800" b="0" noProof="1">
                <a:solidFill>
                  <a:srgbClr val="5F5F5F"/>
                </a:solidFill>
                <a:latin typeface="Arial" panose="020B0604020202020204" pitchFamily="34" charset="0"/>
                <a:cs typeface="Arial" panose="020B0604020202020204" pitchFamily="34" charset="0"/>
              </a:rPr>
              <a:t>dragging the corners of the picture</a:t>
            </a:r>
            <a:br>
              <a:rPr lang="en-US" altLang="da-DK" sz="800" b="0" noProof="1">
                <a:solidFill>
                  <a:srgbClr val="5F5F5F"/>
                </a:solidFill>
                <a:latin typeface="Arial" panose="020B0604020202020204" pitchFamily="34" charset="0"/>
                <a:cs typeface="Arial" panose="020B0604020202020204" pitchFamily="34" charset="0"/>
              </a:rPr>
            </a:br>
            <a:endParaRPr lang="en-US" altLang="da-DK" sz="800" b="0" noProof="1">
              <a:solidFill>
                <a:srgbClr val="5F5F5F"/>
              </a:solidFill>
              <a:latin typeface="Arial" panose="020B0604020202020204" pitchFamily="34" charset="0"/>
              <a:cs typeface="Arial" panose="020B0604020202020204" pitchFamily="34" charset="0"/>
            </a:endParaRPr>
          </a:p>
          <a:p>
            <a:pPr eaLnBrk="1" hangingPunct="1">
              <a:spcAft>
                <a:spcPts val="600"/>
              </a:spcAft>
              <a:defRPr/>
            </a:pPr>
            <a:r>
              <a:rPr lang="en-US" altLang="da-DK" sz="800" b="1" noProof="1">
                <a:solidFill>
                  <a:srgbClr val="5F5F5F"/>
                </a:solidFill>
                <a:latin typeface="Arial" panose="020B0604020202020204" pitchFamily="34" charset="0"/>
                <a:cs typeface="Arial" panose="020B0604020202020204" pitchFamily="34" charset="0"/>
              </a:rPr>
              <a:t>HINT: </a:t>
            </a:r>
            <a:r>
              <a:rPr lang="en-US" altLang="da-DK" sz="800" b="0" noProof="1">
                <a:solidFill>
                  <a:srgbClr val="5F5F5F"/>
                </a:solidFill>
                <a:latin typeface="Arial" panose="020B0604020202020204" pitchFamily="34" charset="0"/>
                <a:cs typeface="Arial" panose="020B0604020202020204" pitchFamily="34" charset="0"/>
              </a:rPr>
              <a:t>If you delete the picture and </a:t>
            </a:r>
            <a:br>
              <a:rPr lang="en-US" altLang="da-DK" sz="800" b="0" noProof="1">
                <a:solidFill>
                  <a:srgbClr val="5F5F5F"/>
                </a:solidFill>
                <a:latin typeface="Arial" panose="020B0604020202020204" pitchFamily="34" charset="0"/>
                <a:cs typeface="Arial" panose="020B0604020202020204" pitchFamily="34" charset="0"/>
              </a:rPr>
            </a:br>
            <a:r>
              <a:rPr lang="en-US" altLang="da-DK" sz="800" b="0" noProof="1">
                <a:solidFill>
                  <a:srgbClr val="5F5F5F"/>
                </a:solidFill>
                <a:latin typeface="Arial" panose="020B0604020202020204" pitchFamily="34" charset="0"/>
                <a:cs typeface="Arial" panose="020B0604020202020204" pitchFamily="34" charset="0"/>
              </a:rPr>
              <a:t>insert a new one, the picture may </a:t>
            </a:r>
            <a:br>
              <a:rPr lang="en-US" altLang="da-DK" sz="800" b="0" noProof="1">
                <a:solidFill>
                  <a:srgbClr val="5F5F5F"/>
                </a:solidFill>
                <a:latin typeface="Arial" panose="020B0604020202020204" pitchFamily="34" charset="0"/>
                <a:cs typeface="Arial" panose="020B0604020202020204" pitchFamily="34" charset="0"/>
              </a:rPr>
            </a:br>
            <a:r>
              <a:rPr lang="en-US" altLang="da-DK" sz="800" b="0" noProof="1">
                <a:solidFill>
                  <a:srgbClr val="5F5F5F"/>
                </a:solidFill>
                <a:latin typeface="Arial" panose="020B0604020202020204" pitchFamily="34" charset="0"/>
                <a:cs typeface="Arial" panose="020B0604020202020204" pitchFamily="34" charset="0"/>
              </a:rPr>
              <a:t>lie in front of the text or graphic.</a:t>
            </a:r>
            <a:br>
              <a:rPr lang="en-US" altLang="da-DK" sz="800" b="0" noProof="1">
                <a:solidFill>
                  <a:srgbClr val="5F5F5F"/>
                </a:solidFill>
                <a:latin typeface="Arial" panose="020B0604020202020204" pitchFamily="34" charset="0"/>
                <a:cs typeface="Arial" panose="020B0604020202020204" pitchFamily="34" charset="0"/>
              </a:rPr>
            </a:br>
            <a:r>
              <a:rPr lang="en-US" altLang="da-DK" sz="800" b="0" noProof="1">
                <a:solidFill>
                  <a:srgbClr val="5F5F5F"/>
                </a:solidFill>
                <a:latin typeface="Arial" panose="020B0604020202020204" pitchFamily="34" charset="0"/>
                <a:cs typeface="Arial" panose="020B0604020202020204" pitchFamily="34" charset="0"/>
              </a:rPr>
              <a:t>If this happens, select the picture, </a:t>
            </a:r>
            <a:br>
              <a:rPr lang="en-US" altLang="da-DK" sz="800" b="0" noProof="1">
                <a:solidFill>
                  <a:srgbClr val="5F5F5F"/>
                </a:solidFill>
                <a:latin typeface="Arial" panose="020B0604020202020204" pitchFamily="34" charset="0"/>
                <a:cs typeface="Arial" panose="020B0604020202020204" pitchFamily="34" charset="0"/>
              </a:rPr>
            </a:br>
            <a:r>
              <a:rPr lang="en-US" altLang="da-DK" sz="800" b="0" noProof="1">
                <a:solidFill>
                  <a:srgbClr val="5F5F5F"/>
                </a:solidFill>
                <a:latin typeface="Arial" panose="020B0604020202020204" pitchFamily="34" charset="0"/>
                <a:cs typeface="Arial" panose="020B0604020202020204" pitchFamily="34" charset="0"/>
              </a:rPr>
              <a:t>right-click and choose </a:t>
            </a:r>
            <a:r>
              <a:rPr lang="en-US" altLang="da-DK" sz="800" b="1" noProof="1">
                <a:solidFill>
                  <a:srgbClr val="5F5F5F"/>
                </a:solidFill>
                <a:latin typeface="Arial" panose="020B0604020202020204" pitchFamily="34" charset="0"/>
                <a:cs typeface="Arial" panose="020B0604020202020204" pitchFamily="34" charset="0"/>
              </a:rPr>
              <a:t>Send to Back</a:t>
            </a:r>
          </a:p>
        </p:txBody>
      </p:sp>
      <p:sp>
        <p:nvSpPr>
          <p:cNvPr id="18" name="Text Box 2">
            <a:extLst>
              <a:ext uri="{FF2B5EF4-FFF2-40B4-BE49-F238E27FC236}">
                <a16:creationId xmlns:a16="http://schemas.microsoft.com/office/drawing/2014/main" id="{57378270-11E4-42FF-9DA1-6CBA8BC5ABFF}"/>
              </a:ext>
            </a:extLst>
          </p:cNvPr>
          <p:cNvSpPr txBox="1">
            <a:spLocks noChangeArrowheads="1"/>
          </p:cNvSpPr>
          <p:nvPr userDrawn="1"/>
        </p:nvSpPr>
        <p:spPr bwMode="auto">
          <a:xfrm>
            <a:off x="550500" y="1254029"/>
            <a:ext cx="171027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solidFill>
                  <a:srgbClr val="5F5F5F"/>
                </a:solidFill>
                <a:latin typeface="Arial" panose="020B0604020202020204" pitchFamily="34" charset="0"/>
                <a:cs typeface="Arial" panose="020B0604020202020204" pitchFamily="34" charset="0"/>
              </a:rPr>
              <a:t>TEXT STYLES</a:t>
            </a:r>
            <a:endParaRPr lang="en-US" altLang="da-DK" sz="1400" b="0" noProof="1">
              <a:solidFill>
                <a:srgbClr val="5F5F5F"/>
              </a:solidFill>
              <a:latin typeface="Arial" panose="020B0604020202020204" pitchFamily="34" charset="0"/>
              <a:cs typeface="Arial" panose="020B0604020202020204" pitchFamily="34" charset="0"/>
            </a:endParaRPr>
          </a:p>
          <a:p>
            <a:pPr eaLnBrk="1" hangingPunct="1">
              <a:spcAft>
                <a:spcPts val="600"/>
              </a:spcAft>
              <a:defRPr/>
            </a:pPr>
            <a:r>
              <a:rPr lang="en-US" altLang="da-DK" sz="800" b="0" noProof="1">
                <a:solidFill>
                  <a:srgbClr val="5F5F5F"/>
                </a:solidFill>
                <a:latin typeface="Arial" panose="020B0604020202020204" pitchFamily="34" charset="0"/>
                <a:cs typeface="Arial" panose="020B0604020202020204" pitchFamily="34" charset="0"/>
              </a:rPr>
              <a:t>Use the </a:t>
            </a:r>
            <a:r>
              <a:rPr lang="en-US" altLang="da-DK" sz="800" b="1" noProof="1">
                <a:solidFill>
                  <a:srgbClr val="5F5F5F"/>
                </a:solidFill>
                <a:latin typeface="Arial" panose="020B0604020202020204" pitchFamily="34" charset="0"/>
                <a:cs typeface="Arial" panose="020B0604020202020204" pitchFamily="34" charset="0"/>
              </a:rPr>
              <a:t>TAB</a:t>
            </a:r>
            <a:r>
              <a:rPr lang="en-US" altLang="da-DK" sz="800" b="0" noProof="1">
                <a:solidFill>
                  <a:srgbClr val="5F5F5F"/>
                </a:solidFill>
                <a:latin typeface="Arial" panose="020B0604020202020204" pitchFamily="34" charset="0"/>
                <a:cs typeface="Arial" panose="020B0604020202020204" pitchFamily="34" charset="0"/>
              </a:rPr>
              <a:t>-key</a:t>
            </a:r>
            <a:r>
              <a:rPr lang="en-US" altLang="da-DK" sz="800" b="0" baseline="0" noProof="1">
                <a:solidFill>
                  <a:srgbClr val="5F5F5F"/>
                </a:solidFill>
                <a:latin typeface="Arial" panose="020B0604020202020204" pitchFamily="34" charset="0"/>
                <a:cs typeface="Arial" panose="020B0604020202020204" pitchFamily="34" charset="0"/>
              </a:rPr>
              <a:t> to jump through levels. Click </a:t>
            </a:r>
            <a:r>
              <a:rPr lang="en-US" altLang="da-DK" sz="800" b="1" baseline="0" noProof="1">
                <a:solidFill>
                  <a:srgbClr val="5F5F5F"/>
                </a:solidFill>
                <a:latin typeface="Arial" panose="020B0604020202020204" pitchFamily="34" charset="0"/>
                <a:cs typeface="Arial" panose="020B0604020202020204" pitchFamily="34" charset="0"/>
              </a:rPr>
              <a:t>ENTER</a:t>
            </a:r>
            <a:r>
              <a:rPr lang="en-US" altLang="da-DK" sz="800" b="0" baseline="0" noProof="1">
                <a:solidFill>
                  <a:srgbClr val="5F5F5F"/>
                </a:solidFill>
                <a:latin typeface="Arial" panose="020B0604020202020204" pitchFamily="34" charset="0"/>
                <a:cs typeface="Arial" panose="020B0604020202020204" pitchFamily="34" charset="0"/>
              </a:rPr>
              <a:t>, then </a:t>
            </a:r>
            <a:r>
              <a:rPr lang="en-US" altLang="da-DK" sz="800" b="1" baseline="0" noProof="1">
                <a:solidFill>
                  <a:srgbClr val="5F5F5F"/>
                </a:solidFill>
                <a:latin typeface="Arial" panose="020B0604020202020204" pitchFamily="34" charset="0"/>
                <a:cs typeface="Arial" panose="020B0604020202020204" pitchFamily="34" charset="0"/>
              </a:rPr>
              <a:t>TAB</a:t>
            </a:r>
            <a:r>
              <a:rPr lang="en-US" altLang="da-DK" sz="800" b="0" baseline="0" noProof="1">
                <a:solidFill>
                  <a:srgbClr val="5F5F5F"/>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en-US" altLang="da-DK" sz="800" b="0" baseline="0" noProof="1">
                <a:solidFill>
                  <a:srgbClr val="5F5F5F"/>
                </a:solidFill>
                <a:latin typeface="Arial" panose="020B0604020202020204" pitchFamily="34" charset="0"/>
                <a:cs typeface="Arial" panose="020B0604020202020204" pitchFamily="34" charset="0"/>
              </a:rPr>
              <a:t>To go back in levels use </a:t>
            </a:r>
            <a:r>
              <a:rPr lang="en-US" altLang="da-DK" sz="800" b="1" baseline="0" noProof="1">
                <a:solidFill>
                  <a:srgbClr val="5F5F5F"/>
                </a:solidFill>
                <a:latin typeface="Arial" panose="020B0604020202020204" pitchFamily="34" charset="0"/>
                <a:cs typeface="Arial" panose="020B0604020202020204" pitchFamily="34" charset="0"/>
              </a:rPr>
              <a:t>SHIFT-TAB</a:t>
            </a:r>
            <a:endParaRPr lang="en-US" sz="800" b="1" noProof="1">
              <a:solidFill>
                <a:srgbClr val="5F5F5F"/>
              </a:solidFill>
              <a:latin typeface="Arial" panose="020B0604020202020204" pitchFamily="34" charset="0"/>
              <a:cs typeface="Arial" panose="020B0604020202020204" pitchFamily="34" charset="0"/>
            </a:endParaRPr>
          </a:p>
          <a:p>
            <a:pPr eaLnBrk="1" hangingPunct="1">
              <a:spcAft>
                <a:spcPts val="600"/>
              </a:spcAft>
              <a:defRPr/>
            </a:pPr>
            <a:r>
              <a:rPr lang="en-US" sz="800" noProof="1">
                <a:solidFill>
                  <a:srgbClr val="5F5F5F"/>
                </a:solidFill>
                <a:latin typeface="Arial" panose="020B0604020202020204" pitchFamily="34" charset="0"/>
                <a:cs typeface="Arial" panose="020B0604020202020204" pitchFamily="34" charset="0"/>
              </a:rPr>
              <a:t>Alternatively, </a:t>
            </a:r>
            <a:r>
              <a:rPr lang="en-US" sz="800" b="1" noProof="1">
                <a:solidFill>
                  <a:srgbClr val="5F5F5F"/>
                </a:solidFill>
                <a:latin typeface="Arial" panose="020B0604020202020204" pitchFamily="34" charset="0"/>
                <a:cs typeface="Arial" panose="020B0604020202020204" pitchFamily="34" charset="0"/>
              </a:rPr>
              <a:t>Increase</a:t>
            </a:r>
            <a:r>
              <a:rPr lang="en-US" sz="800" baseline="0" noProof="1">
                <a:solidFill>
                  <a:srgbClr val="5F5F5F"/>
                </a:solidFill>
                <a:latin typeface="Arial" panose="020B0604020202020204" pitchFamily="34" charset="0"/>
                <a:cs typeface="Arial" panose="020B0604020202020204" pitchFamily="34" charset="0"/>
              </a:rPr>
              <a:t> and </a:t>
            </a:r>
            <a:r>
              <a:rPr lang="en-US" sz="800" b="1" baseline="0" noProof="1">
                <a:solidFill>
                  <a:srgbClr val="5F5F5F"/>
                </a:solidFill>
                <a:latin typeface="Arial" panose="020B0604020202020204" pitchFamily="34" charset="0"/>
                <a:cs typeface="Arial" panose="020B0604020202020204" pitchFamily="34" charset="0"/>
              </a:rPr>
              <a:t>Decrease </a:t>
            </a:r>
            <a:r>
              <a:rPr lang="en-US" sz="800" baseline="0" noProof="1">
                <a:solidFill>
                  <a:srgbClr val="5F5F5F"/>
                </a:solidFill>
                <a:latin typeface="Arial" panose="020B0604020202020204" pitchFamily="34" charset="0"/>
                <a:cs typeface="Arial" panose="020B0604020202020204" pitchFamily="34" charset="0"/>
              </a:rPr>
              <a:t>list level can be used</a:t>
            </a:r>
          </a:p>
          <a:p>
            <a:pPr eaLnBrk="1" hangingPunct="1">
              <a:spcAft>
                <a:spcPts val="600"/>
              </a:spcAft>
              <a:defRPr/>
            </a:pPr>
            <a:endParaRPr lang="en-US" sz="800" baseline="0" noProof="1">
              <a:solidFill>
                <a:srgbClr val="5F5F5F"/>
              </a:solidFill>
              <a:latin typeface="Arial" panose="020B0604020202020204" pitchFamily="34" charset="0"/>
              <a:cs typeface="Arial" panose="020B0604020202020204" pitchFamily="34" charset="0"/>
            </a:endParaRPr>
          </a:p>
          <a:p>
            <a:pPr eaLnBrk="1" hangingPunct="1">
              <a:spcAft>
                <a:spcPts val="600"/>
              </a:spcAft>
              <a:defRPr/>
            </a:pPr>
            <a:r>
              <a:rPr lang="en-US" altLang="da-DK" sz="800" b="1" noProof="1">
                <a:solidFill>
                  <a:srgbClr val="5F5F5F"/>
                </a:solidFill>
                <a:latin typeface="Arial" panose="020B0604020202020204" pitchFamily="34" charset="0"/>
                <a:cs typeface="Arial" panose="020B0604020202020204" pitchFamily="34" charset="0"/>
              </a:rPr>
              <a:t>HINT: </a:t>
            </a:r>
            <a:r>
              <a:rPr lang="en-US" sz="800" b="1" noProof="1">
                <a:solidFill>
                  <a:srgbClr val="5F5F5F"/>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800" b="0" noProof="1">
                <a:solidFill>
                  <a:srgbClr val="5F5F5F"/>
                </a:solidFill>
                <a:latin typeface="Arial" panose="020B0604020202020204" pitchFamily="34" charset="0"/>
                <a:cs typeface="Arial" panose="020B0604020202020204" pitchFamily="34" charset="0"/>
              </a:rPr>
              <a:t>Delete bullet for regular text.</a:t>
            </a:r>
            <a:br>
              <a:rPr lang="en-US" altLang="da-DK" sz="800" b="0" noProof="1">
                <a:solidFill>
                  <a:srgbClr val="5F5F5F"/>
                </a:solidFill>
                <a:latin typeface="Arial" panose="020B0604020202020204" pitchFamily="34" charset="0"/>
                <a:cs typeface="Arial" panose="020B0604020202020204" pitchFamily="34" charset="0"/>
              </a:rPr>
            </a:br>
            <a:r>
              <a:rPr lang="en-US" altLang="da-DK" sz="800" b="0" noProof="1">
                <a:solidFill>
                  <a:srgbClr val="5F5F5F"/>
                </a:solidFill>
                <a:latin typeface="Arial" panose="020B0604020202020204" pitchFamily="34" charset="0"/>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US" altLang="da-DK" sz="900" b="0" noProof="1">
                <a:solidFill>
                  <a:srgbClr val="5F5F5F"/>
                </a:solidFill>
                <a:latin typeface="Arial" panose="020B0604020202020204" pitchFamily="34" charset="0"/>
                <a:cs typeface="Arial" panose="020B0604020202020204" pitchFamily="34" charset="0"/>
              </a:rPr>
            </a:br>
            <a:r>
              <a:rPr lang="en-US" sz="1400" dirty="0">
                <a:solidFill>
                  <a:srgbClr val="5F5F5F"/>
                </a:solidFill>
                <a:latin typeface="Arial" panose="020B0604020202020204" pitchFamily="34" charset="0"/>
                <a:cs typeface="Arial" panose="020B0604020202020204" pitchFamily="34" charset="0"/>
              </a:rPr>
              <a:t>SLIDES &amp; LAYOUTS</a:t>
            </a:r>
            <a:br>
              <a:rPr lang="en-US" altLang="da-DK" sz="900" b="1" noProof="1">
                <a:solidFill>
                  <a:srgbClr val="5F5F5F"/>
                </a:solidFill>
                <a:latin typeface="Arial" panose="020B0604020202020204" pitchFamily="34" charset="0"/>
                <a:cs typeface="Arial" panose="020B0604020202020204" pitchFamily="34" charset="0"/>
              </a:rPr>
            </a:br>
            <a:br>
              <a:rPr lang="en-US" altLang="da-DK" sz="900" b="1" noProof="1">
                <a:solidFill>
                  <a:srgbClr val="5F5F5F"/>
                </a:solidFill>
                <a:latin typeface="Arial" panose="020B0604020202020204" pitchFamily="34" charset="0"/>
                <a:cs typeface="Arial" panose="020B0604020202020204" pitchFamily="34" charset="0"/>
              </a:rPr>
            </a:br>
            <a:r>
              <a:rPr lang="en-US" altLang="da-DK" sz="800" b="0" noProof="1">
                <a:solidFill>
                  <a:srgbClr val="5F5F5F"/>
                </a:solidFill>
                <a:latin typeface="Arial" panose="020B0604020202020204" pitchFamily="34" charset="0"/>
                <a:cs typeface="Arial" panose="020B0604020202020204" pitchFamily="34" charset="0"/>
              </a:rPr>
              <a:t>Click on the menu </a:t>
            </a:r>
            <a:r>
              <a:rPr lang="en-US" altLang="da-DK" sz="800" b="1" noProof="1">
                <a:solidFill>
                  <a:srgbClr val="5F5F5F"/>
                </a:solidFill>
                <a:latin typeface="Arial" panose="020B0604020202020204" pitchFamily="34" charset="0"/>
                <a:cs typeface="Arial" panose="020B0604020202020204" pitchFamily="34" charset="0"/>
              </a:rPr>
              <a:t>New Slide </a:t>
            </a:r>
            <a:r>
              <a:rPr lang="en-US" altLang="da-DK" sz="800" b="0" noProof="1">
                <a:solidFill>
                  <a:srgbClr val="5F5F5F"/>
                </a:solidFill>
                <a:latin typeface="Arial" panose="020B0604020202020204" pitchFamily="34" charset="0"/>
                <a:cs typeface="Arial" panose="020B0604020202020204" pitchFamily="34" charset="0"/>
              </a:rPr>
              <a:t>in the </a:t>
            </a:r>
            <a:r>
              <a:rPr lang="en-US" altLang="da-DK" sz="800" b="1" noProof="1">
                <a:solidFill>
                  <a:srgbClr val="5F5F5F"/>
                </a:solidFill>
                <a:latin typeface="Arial" panose="020B0604020202020204" pitchFamily="34" charset="0"/>
                <a:cs typeface="Arial" panose="020B0604020202020204" pitchFamily="34" charset="0"/>
              </a:rPr>
              <a:t>Home</a:t>
            </a:r>
            <a:r>
              <a:rPr lang="en-US" altLang="da-DK" sz="800" b="0" noProof="1">
                <a:solidFill>
                  <a:srgbClr val="5F5F5F"/>
                </a:solidFill>
                <a:latin typeface="Arial" panose="020B0604020202020204" pitchFamily="34" charset="0"/>
                <a:cs typeface="Arial" panose="020B0604020202020204" pitchFamily="34" charset="0"/>
              </a:rPr>
              <a:t> tab to insert a new slide</a:t>
            </a:r>
            <a:br>
              <a:rPr lang="en-US" altLang="da-DK" sz="800" b="0" noProof="1">
                <a:solidFill>
                  <a:srgbClr val="5F5F5F"/>
                </a:solidFill>
                <a:latin typeface="Arial" panose="020B0604020202020204" pitchFamily="34" charset="0"/>
                <a:cs typeface="Arial" panose="020B0604020202020204" pitchFamily="34" charset="0"/>
              </a:rPr>
            </a:br>
            <a:br>
              <a:rPr lang="en-US" altLang="da-DK" sz="800" b="0" noProof="1">
                <a:solidFill>
                  <a:srgbClr val="5F5F5F"/>
                </a:solidFill>
                <a:latin typeface="Arial" panose="020B0604020202020204" pitchFamily="34" charset="0"/>
                <a:cs typeface="Arial" panose="020B0604020202020204" pitchFamily="34" charset="0"/>
              </a:rPr>
            </a:br>
            <a:r>
              <a:rPr lang="en-US" altLang="da-DK" sz="800" b="1" noProof="1">
                <a:solidFill>
                  <a:srgbClr val="5F5F5F"/>
                </a:solidFill>
                <a:latin typeface="Arial" panose="020B0604020202020204" pitchFamily="34" charset="0"/>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800" dirty="0">
                <a:solidFill>
                  <a:srgbClr val="5F5F5F"/>
                </a:solidFill>
                <a:latin typeface="Arial" panose="020B0604020202020204" pitchFamily="34" charset="0"/>
                <a:ea typeface="Times New Roman" panose="02020603050405020304" pitchFamily="18" charset="0"/>
                <a:cs typeface="Arial" panose="020B0604020202020204" pitchFamily="34" charset="0"/>
              </a:rPr>
              <a:t>Click on the arrow next to </a:t>
            </a:r>
            <a:r>
              <a:rPr lang="en-US" sz="800" b="1" dirty="0">
                <a:solidFill>
                  <a:srgbClr val="5F5F5F"/>
                </a:solidFill>
                <a:latin typeface="Arial" panose="020B0604020202020204" pitchFamily="34" charset="0"/>
                <a:ea typeface="Times New Roman" panose="02020603050405020304" pitchFamily="18" charset="0"/>
                <a:cs typeface="Arial" panose="020B0604020202020204" pitchFamily="34" charset="0"/>
              </a:rPr>
              <a:t>Layout</a:t>
            </a:r>
            <a:br>
              <a:rPr lang="en-US" sz="800" b="1" dirty="0">
                <a:solidFill>
                  <a:srgbClr val="5F5F5F"/>
                </a:solidFill>
                <a:latin typeface="Arial" panose="020B0604020202020204" pitchFamily="34" charset="0"/>
                <a:ea typeface="Times New Roman" panose="02020603050405020304" pitchFamily="18" charset="0"/>
                <a:cs typeface="Arial" panose="020B0604020202020204" pitchFamily="34" charset="0"/>
              </a:rPr>
            </a:br>
            <a:r>
              <a:rPr lang="en-US" sz="800" dirty="0">
                <a:solidFill>
                  <a:srgbClr val="5F5F5F"/>
                </a:solidFill>
                <a:latin typeface="Arial" panose="020B0604020202020204" pitchFamily="34" charset="0"/>
                <a:ea typeface="Times New Roman" panose="02020603050405020304" pitchFamily="18" charset="0"/>
                <a:cs typeface="Arial" panose="020B0604020202020204" pitchFamily="34" charset="0"/>
              </a:rPr>
              <a:t>to view a dropdown menu of possible slide layouts</a:t>
            </a:r>
            <a:br>
              <a:rPr lang="en-US" altLang="da-DK" sz="800" b="0" baseline="0" noProof="1">
                <a:solidFill>
                  <a:srgbClr val="5F5F5F"/>
                </a:solidFill>
                <a:latin typeface="Arial" panose="020B0604020202020204" pitchFamily="34" charset="0"/>
                <a:cs typeface="Arial" panose="020B0604020202020204" pitchFamily="34" charset="0"/>
              </a:rPr>
            </a:br>
            <a:br>
              <a:rPr lang="en-US" altLang="da-DK" sz="800" b="0" baseline="0" noProof="1">
                <a:solidFill>
                  <a:srgbClr val="5F5F5F"/>
                </a:solidFill>
                <a:latin typeface="Arial" panose="020B0604020202020204" pitchFamily="34" charset="0"/>
                <a:cs typeface="Arial" panose="020B0604020202020204" pitchFamily="34" charset="0"/>
              </a:rPr>
            </a:br>
            <a:r>
              <a:rPr lang="en-US" sz="800" b="1" noProof="1">
                <a:solidFill>
                  <a:srgbClr val="5F5F5F"/>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800" noProof="1">
                <a:solidFill>
                  <a:srgbClr val="5F5F5F"/>
                </a:solidFill>
                <a:latin typeface="Arial" panose="020B0604020202020204" pitchFamily="34" charset="0"/>
                <a:cs typeface="Arial" panose="020B0604020202020204" pitchFamily="34" charset="0"/>
              </a:rPr>
              <a:t>Click the </a:t>
            </a:r>
            <a:r>
              <a:rPr lang="en-US" altLang="da-DK" sz="800" b="1" baseline="0" noProof="1">
                <a:solidFill>
                  <a:srgbClr val="5F5F5F"/>
                </a:solidFill>
                <a:latin typeface="Arial" panose="020B0604020202020204" pitchFamily="34" charset="0"/>
                <a:cs typeface="Arial" panose="020B0604020202020204" pitchFamily="34" charset="0"/>
              </a:rPr>
              <a:t>Reset </a:t>
            </a:r>
            <a:r>
              <a:rPr lang="en-US" altLang="da-DK" sz="800" noProof="1">
                <a:solidFill>
                  <a:srgbClr val="5F5F5F"/>
                </a:solidFill>
                <a:latin typeface="Arial" panose="020B0604020202020204" pitchFamily="34" charset="0"/>
                <a:cs typeface="Arial" panose="020B0604020202020204" pitchFamily="34" charset="0"/>
              </a:rPr>
              <a:t>menu to reset position, size</a:t>
            </a:r>
            <a:r>
              <a:rPr lang="en-US" altLang="da-DK" sz="800" baseline="0" noProof="1">
                <a:solidFill>
                  <a:srgbClr val="5F5F5F"/>
                </a:solidFill>
                <a:latin typeface="Arial" panose="020B0604020202020204" pitchFamily="34" charset="0"/>
                <a:cs typeface="Arial" panose="020B0604020202020204" pitchFamily="34" charset="0"/>
              </a:rPr>
              <a:t> and formatting of the </a:t>
            </a:r>
            <a:br>
              <a:rPr lang="en-US" altLang="da-DK" sz="800" baseline="0" noProof="1">
                <a:solidFill>
                  <a:srgbClr val="5F5F5F"/>
                </a:solidFill>
                <a:latin typeface="Arial" panose="020B0604020202020204" pitchFamily="34" charset="0"/>
                <a:cs typeface="Arial" panose="020B0604020202020204" pitchFamily="34" charset="0"/>
              </a:rPr>
            </a:br>
            <a:r>
              <a:rPr lang="en-US" altLang="da-DK" sz="800" baseline="0" noProof="1">
                <a:solidFill>
                  <a:srgbClr val="5F5F5F"/>
                </a:solidFill>
                <a:latin typeface="Arial" panose="020B0604020202020204" pitchFamily="34" charset="0"/>
                <a:cs typeface="Arial" panose="020B0604020202020204" pitchFamily="34" charset="0"/>
              </a:rPr>
              <a:t>slide placeholders to their default settings</a:t>
            </a:r>
            <a:endParaRPr lang="en-US" altLang="da-DK" sz="800" noProof="1">
              <a:solidFill>
                <a:srgbClr val="5F5F5F"/>
              </a:solidFill>
              <a:latin typeface="Arial" panose="020B0604020202020204" pitchFamily="34" charset="0"/>
              <a:cs typeface="Arial" panose="020B0604020202020204" pitchFamily="34" charset="0"/>
            </a:endParaRPr>
          </a:p>
          <a:p>
            <a:pPr eaLnBrk="1" hangingPunct="1">
              <a:spcAft>
                <a:spcPts val="600"/>
              </a:spcAft>
              <a:defRPr/>
            </a:pPr>
            <a:endParaRPr lang="en-US" altLang="da-DK" sz="900" b="0" noProof="1">
              <a:solidFill>
                <a:srgbClr val="5F5F5F"/>
              </a:solidFill>
              <a:latin typeface="Arial" panose="020B0604020202020204" pitchFamily="34" charset="0"/>
              <a:cs typeface="Arial" panose="020B0604020202020204" pitchFamily="34" charset="0"/>
            </a:endParaRPr>
          </a:p>
        </p:txBody>
      </p:sp>
      <p:sp>
        <p:nvSpPr>
          <p:cNvPr id="19" name="Text Box 4">
            <a:extLst>
              <a:ext uri="{FF2B5EF4-FFF2-40B4-BE49-F238E27FC236}">
                <a16:creationId xmlns:a16="http://schemas.microsoft.com/office/drawing/2014/main" id="{E71C6FE4-B005-45C5-8116-83F39624BC45}"/>
              </a:ext>
            </a:extLst>
          </p:cNvPr>
          <p:cNvSpPr txBox="1">
            <a:spLocks noChangeArrowheads="1"/>
          </p:cNvSpPr>
          <p:nvPr userDrawn="1"/>
        </p:nvSpPr>
        <p:spPr bwMode="auto">
          <a:xfrm>
            <a:off x="6101560" y="1248398"/>
            <a:ext cx="1768682"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solidFill>
                  <a:srgbClr val="5F5F5F"/>
                </a:solidFill>
                <a:latin typeface="Arial" panose="020B0604020202020204" pitchFamily="34" charset="0"/>
                <a:cs typeface="Arial" panose="020B0604020202020204" pitchFamily="34" charset="0"/>
              </a:rPr>
              <a:t>HEADER &amp; FOOTER</a:t>
            </a:r>
          </a:p>
          <a:p>
            <a:pPr eaLnBrk="1" hangingPunct="1">
              <a:spcAft>
                <a:spcPts val="600"/>
              </a:spcAft>
              <a:defRPr/>
            </a:pPr>
            <a:r>
              <a:rPr lang="en-US" altLang="da-DK" sz="800" b="0" noProof="1">
                <a:solidFill>
                  <a:srgbClr val="5F5F5F"/>
                </a:solidFill>
                <a:latin typeface="Arial" panose="020B0604020202020204" pitchFamily="34" charset="0"/>
                <a:cs typeface="Arial" panose="020B0604020202020204" pitchFamily="34" charset="0"/>
              </a:rPr>
              <a:t>Do this at the very end to apply the changes on all slides</a:t>
            </a:r>
          </a:p>
          <a:p>
            <a:pPr eaLnBrk="1" hangingPunct="1">
              <a:spcAft>
                <a:spcPts val="600"/>
              </a:spcAft>
              <a:defRPr/>
            </a:pPr>
            <a:r>
              <a:rPr lang="en-US" altLang="da-DK" sz="800" b="0" noProof="1">
                <a:solidFill>
                  <a:srgbClr val="5F5F5F"/>
                </a:solidFill>
                <a:latin typeface="Arial" panose="020B0604020202020204" pitchFamily="34" charset="0"/>
                <a:cs typeface="Arial" panose="020B0604020202020204" pitchFamily="34" charset="0"/>
              </a:rPr>
              <a:t>Click on </a:t>
            </a:r>
            <a:r>
              <a:rPr lang="en-US" altLang="da-DK" sz="800" b="1" noProof="1">
                <a:solidFill>
                  <a:srgbClr val="5F5F5F"/>
                </a:solidFill>
                <a:latin typeface="Arial" panose="020B0604020202020204" pitchFamily="34" charset="0"/>
                <a:cs typeface="Arial" panose="020B0604020202020204" pitchFamily="34" charset="0"/>
              </a:rPr>
              <a:t>Header and Footer </a:t>
            </a:r>
            <a:r>
              <a:rPr lang="en-US" altLang="da-DK" sz="800" b="0" noProof="1">
                <a:solidFill>
                  <a:srgbClr val="5F5F5F"/>
                </a:solidFill>
                <a:latin typeface="Arial" panose="020B0604020202020204" pitchFamily="34" charset="0"/>
                <a:cs typeface="Arial" panose="020B0604020202020204" pitchFamily="34" charset="0"/>
              </a:rPr>
              <a:t>in the </a:t>
            </a:r>
            <a:r>
              <a:rPr lang="en-US" altLang="da-DK" sz="800" b="1" noProof="1">
                <a:solidFill>
                  <a:srgbClr val="5F5F5F"/>
                </a:solidFill>
                <a:latin typeface="Arial" panose="020B0604020202020204" pitchFamily="34" charset="0"/>
                <a:cs typeface="Arial" panose="020B0604020202020204" pitchFamily="34" charset="0"/>
              </a:rPr>
              <a:t>Insert</a:t>
            </a:r>
            <a:r>
              <a:rPr lang="en-US" altLang="da-DK" sz="800" b="0" noProof="1">
                <a:solidFill>
                  <a:srgbClr val="5F5F5F"/>
                </a:solidFill>
                <a:latin typeface="Arial" panose="020B0604020202020204" pitchFamily="34" charset="0"/>
                <a:cs typeface="Arial" panose="020B0604020202020204" pitchFamily="34" charset="0"/>
              </a:rPr>
              <a:t> tab (write the desired text)</a:t>
            </a:r>
          </a:p>
          <a:p>
            <a:pPr eaLnBrk="1" hangingPunct="1">
              <a:spcAft>
                <a:spcPts val="600"/>
              </a:spcAft>
              <a:defRPr/>
            </a:pPr>
            <a:r>
              <a:rPr lang="en-US" altLang="da-DK" sz="800" b="0" noProof="1">
                <a:solidFill>
                  <a:srgbClr val="5F5F5F"/>
                </a:solidFill>
                <a:latin typeface="Arial" panose="020B0604020202020204" pitchFamily="34" charset="0"/>
                <a:cs typeface="Arial" panose="020B0604020202020204" pitchFamily="34" charset="0"/>
              </a:rPr>
              <a:t>Click </a:t>
            </a:r>
            <a:r>
              <a:rPr lang="en-US" altLang="da-DK" sz="800" b="1" noProof="1">
                <a:solidFill>
                  <a:srgbClr val="5F5F5F"/>
                </a:solidFill>
                <a:latin typeface="Arial" panose="020B0604020202020204" pitchFamily="34" charset="0"/>
                <a:cs typeface="Arial" panose="020B0604020202020204" pitchFamily="34" charset="0"/>
              </a:rPr>
              <a:t>Apply to All </a:t>
            </a:r>
            <a:r>
              <a:rPr lang="en-US" altLang="da-DK" sz="800" b="0" noProof="1">
                <a:solidFill>
                  <a:srgbClr val="5F5F5F"/>
                </a:solidFill>
                <a:latin typeface="Arial" panose="020B0604020202020204" pitchFamily="34" charset="0"/>
                <a:cs typeface="Arial" panose="020B0604020202020204" pitchFamily="34" charset="0"/>
              </a:rPr>
              <a:t>or </a:t>
            </a:r>
            <a:r>
              <a:rPr lang="en-US" altLang="da-DK" sz="800" b="1" noProof="1">
                <a:solidFill>
                  <a:srgbClr val="5F5F5F"/>
                </a:solidFill>
                <a:latin typeface="Arial" panose="020B0604020202020204" pitchFamily="34" charset="0"/>
                <a:cs typeface="Arial" panose="020B0604020202020204" pitchFamily="34" charset="0"/>
              </a:rPr>
              <a:t>Apply</a:t>
            </a:r>
            <a:r>
              <a:rPr lang="en-US" altLang="da-DK" sz="800" b="0" noProof="1">
                <a:solidFill>
                  <a:srgbClr val="5F5F5F"/>
                </a:solidFill>
                <a:latin typeface="Arial" panose="020B0604020202020204" pitchFamily="34" charset="0"/>
                <a:cs typeface="Arial" panose="020B0604020202020204" pitchFamily="34" charset="0"/>
              </a:rPr>
              <a:t> if only used on one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1400" dirty="0">
                <a:solidFill>
                  <a:srgbClr val="5F5F5F"/>
                </a:solidFill>
                <a:latin typeface="Arial" panose="020B0604020202020204" pitchFamily="34" charset="0"/>
                <a:cs typeface="Arial" panose="020B0604020202020204" pitchFamily="34" charset="0"/>
              </a:rPr>
              <a:t>GRIDLINES</a:t>
            </a:r>
            <a:endParaRPr lang="en-US" sz="1600" b="1" noProof="1">
              <a:solidFill>
                <a:srgbClr val="5F5F5F"/>
              </a:solidFill>
              <a:latin typeface="Arial" panose="020B0604020202020204" pitchFamily="34" charset="0"/>
              <a:cs typeface="Arial" panose="020B0604020202020204" pitchFamily="34" charset="0"/>
            </a:endParaRPr>
          </a:p>
          <a:p>
            <a:pPr eaLnBrk="1" hangingPunct="1">
              <a:spcAft>
                <a:spcPts val="600"/>
              </a:spcAft>
              <a:defRPr/>
            </a:pPr>
            <a:r>
              <a:rPr lang="en-US" altLang="da-DK" sz="800" b="0" noProof="1">
                <a:solidFill>
                  <a:srgbClr val="5F5F5F"/>
                </a:solidFill>
                <a:latin typeface="Arial" panose="020B0604020202020204" pitchFamily="34" charset="0"/>
                <a:cs typeface="Arial" panose="020B0604020202020204" pitchFamily="34" charset="0"/>
              </a:rPr>
              <a:t>Click the </a:t>
            </a:r>
            <a:r>
              <a:rPr lang="en-US" altLang="da-DK" sz="800" b="1" noProof="1">
                <a:solidFill>
                  <a:srgbClr val="5F5F5F"/>
                </a:solidFill>
                <a:latin typeface="Arial" panose="020B0604020202020204" pitchFamily="34" charset="0"/>
                <a:cs typeface="Arial" panose="020B0604020202020204" pitchFamily="34" charset="0"/>
              </a:rPr>
              <a:t>View</a:t>
            </a:r>
            <a:r>
              <a:rPr lang="en-US" altLang="da-DK" sz="800" b="0" noProof="1">
                <a:solidFill>
                  <a:srgbClr val="5F5F5F"/>
                </a:solidFill>
                <a:latin typeface="Arial" panose="020B0604020202020204" pitchFamily="34" charset="0"/>
                <a:cs typeface="Arial" panose="020B0604020202020204" pitchFamily="34" charset="0"/>
              </a:rPr>
              <a:t> tab and set tick mark next to </a:t>
            </a:r>
            <a:r>
              <a:rPr lang="en-US" altLang="da-DK" sz="800" b="1" noProof="1">
                <a:solidFill>
                  <a:srgbClr val="5F5F5F"/>
                </a:solidFill>
                <a:latin typeface="Arial" panose="020B0604020202020204" pitchFamily="34" charset="0"/>
                <a:cs typeface="Arial" panose="020B0604020202020204" pitchFamily="34" charset="0"/>
              </a:rPr>
              <a:t>Guides</a:t>
            </a:r>
            <a:endParaRPr lang="en-US" altLang="da-DK" sz="800" b="0" noProof="1">
              <a:solidFill>
                <a:srgbClr val="5F5F5F"/>
              </a:solidFill>
              <a:latin typeface="Arial" panose="020B0604020202020204" pitchFamily="34" charset="0"/>
              <a:cs typeface="Arial" panose="020B0604020202020204" pitchFamily="34" charset="0"/>
            </a:endParaRPr>
          </a:p>
          <a:p>
            <a:pPr eaLnBrk="1" hangingPunct="1">
              <a:spcAft>
                <a:spcPts val="600"/>
              </a:spcAft>
              <a:defRPr/>
            </a:pPr>
            <a:r>
              <a:rPr lang="en-US" altLang="da-DK" sz="800" b="1" noProof="1">
                <a:solidFill>
                  <a:srgbClr val="5F5F5F"/>
                </a:solidFill>
                <a:latin typeface="Arial" panose="020B0604020202020204" pitchFamily="34" charset="0"/>
                <a:cs typeface="Arial" panose="020B0604020202020204" pitchFamily="34" charset="0"/>
              </a:rPr>
              <a:t>HINT: Alt + F9 </a:t>
            </a:r>
            <a:r>
              <a:rPr lang="en-US" altLang="da-DK" sz="800" b="0" noProof="1">
                <a:solidFill>
                  <a:srgbClr val="5F5F5F"/>
                </a:solidFill>
                <a:latin typeface="Arial" panose="020B0604020202020204" pitchFamily="34" charset="0"/>
                <a:cs typeface="Arial" panose="020B0604020202020204" pitchFamily="34" charset="0"/>
              </a:rPr>
              <a:t>for quick view of guides</a:t>
            </a:r>
          </a:p>
          <a:p>
            <a:pPr eaLnBrk="1" hangingPunct="1">
              <a:spcAft>
                <a:spcPts val="600"/>
              </a:spcAft>
              <a:defRPr/>
            </a:pPr>
            <a:endParaRPr lang="en-US" altLang="da-DK" sz="900" b="0" noProof="1">
              <a:solidFill>
                <a:srgbClr val="5F5F5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solidFill>
                  <a:srgbClr val="5F5F5F"/>
                </a:solidFill>
                <a:latin typeface="Arial" panose="020B0604020202020204" pitchFamily="34" charset="0"/>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800" b="0" noProof="1">
                <a:solidFill>
                  <a:srgbClr val="5F5F5F"/>
                </a:solidFill>
                <a:latin typeface="Arial" panose="020B0604020202020204" pitchFamily="34" charset="0"/>
                <a:cs typeface="Arial" panose="020B0604020202020204" pitchFamily="34" charset="0"/>
              </a:rPr>
              <a:t>Insert predefined slides and elements from the Templafy button. Choose </a:t>
            </a:r>
            <a:r>
              <a:rPr lang="en-US" altLang="da-DK" sz="800" b="1" noProof="1">
                <a:solidFill>
                  <a:srgbClr val="5F5F5F"/>
                </a:solidFill>
                <a:latin typeface="Arial" panose="020B0604020202020204" pitchFamily="34" charset="0"/>
                <a:cs typeface="Arial" panose="020B0604020202020204" pitchFamily="34" charset="0"/>
              </a:rPr>
              <a:t>Slides</a:t>
            </a:r>
            <a:r>
              <a:rPr lang="en-US" altLang="da-DK" sz="800" b="0" noProof="1">
                <a:solidFill>
                  <a:srgbClr val="5F5F5F"/>
                </a:solidFill>
                <a:latin typeface="Arial" panose="020B0604020202020204" pitchFamily="34" charset="0"/>
                <a:cs typeface="Arial" panose="020B0604020202020204" pitchFamily="34" charset="0"/>
              </a:rPr>
              <a:t> and </a:t>
            </a:r>
            <a:r>
              <a:rPr lang="en-US" altLang="da-DK" sz="800" b="1" noProof="1">
                <a:solidFill>
                  <a:srgbClr val="5F5F5F"/>
                </a:solidFill>
                <a:latin typeface="Arial" panose="020B0604020202020204" pitchFamily="34" charset="0"/>
                <a:cs typeface="Arial" panose="020B0604020202020204" pitchFamily="34" charset="0"/>
              </a:rPr>
              <a:t>Slide elements </a:t>
            </a:r>
            <a:r>
              <a:rPr lang="en-US" altLang="da-DK" sz="800" b="0" noProof="1">
                <a:solidFill>
                  <a:srgbClr val="5F5F5F"/>
                </a:solidFill>
                <a:latin typeface="Arial" panose="020B0604020202020204" pitchFamily="34" charset="0"/>
                <a:cs typeface="Arial" panose="020B0604020202020204" pitchFamily="34" charset="0"/>
              </a:rPr>
              <a:t>from the dropdown menu or from the buttons in the Templafy pane on the right side of the screen</a:t>
            </a:r>
            <a:endParaRPr lang="en-US" altLang="da-DK" sz="800" b="1" noProof="1">
              <a:solidFill>
                <a:srgbClr val="5F5F5F"/>
              </a:solidFill>
              <a:latin typeface="Arial" panose="020B0604020202020204" pitchFamily="34" charset="0"/>
              <a:cs typeface="Arial" panose="020B0604020202020204" pitchFamily="34" charset="0"/>
            </a:endParaRPr>
          </a:p>
        </p:txBody>
      </p:sp>
      <p:pic>
        <p:nvPicPr>
          <p:cNvPr id="20" name="Picture 2">
            <a:extLst>
              <a:ext uri="{FF2B5EF4-FFF2-40B4-BE49-F238E27FC236}">
                <a16:creationId xmlns:a16="http://schemas.microsoft.com/office/drawing/2014/main" id="{955B8658-3BB7-4FBF-9726-0C6DEC09FE6F}"/>
              </a:ext>
            </a:extLst>
          </p:cNvPr>
          <p:cNvPicPr>
            <a:picLocks noChangeAspect="1"/>
          </p:cNvPicPr>
          <p:nvPr userDrawn="1"/>
        </p:nvPicPr>
        <p:blipFill>
          <a:blip r:embed="rId2"/>
          <a:stretch>
            <a:fillRect/>
          </a:stretch>
        </p:blipFill>
        <p:spPr>
          <a:xfrm>
            <a:off x="2242526" y="3155299"/>
            <a:ext cx="257143" cy="285714"/>
          </a:xfrm>
          <a:prstGeom prst="rect">
            <a:avLst/>
          </a:prstGeom>
        </p:spPr>
      </p:pic>
      <p:pic>
        <p:nvPicPr>
          <p:cNvPr id="21" name="Picture 29">
            <a:extLst>
              <a:ext uri="{FF2B5EF4-FFF2-40B4-BE49-F238E27FC236}">
                <a16:creationId xmlns:a16="http://schemas.microsoft.com/office/drawing/2014/main" id="{D4A38B5C-3F99-4CF7-96EC-1B81218E92EF}"/>
              </a:ext>
            </a:extLst>
          </p:cNvPr>
          <p:cNvPicPr>
            <a:picLocks noChangeAspect="1"/>
          </p:cNvPicPr>
          <p:nvPr userDrawn="1"/>
        </p:nvPicPr>
        <p:blipFill>
          <a:blip r:embed="rId3"/>
          <a:stretch>
            <a:fillRect/>
          </a:stretch>
        </p:blipFill>
        <p:spPr>
          <a:xfrm>
            <a:off x="2243067" y="2100436"/>
            <a:ext cx="457143" cy="257143"/>
          </a:xfrm>
          <a:prstGeom prst="rect">
            <a:avLst/>
          </a:prstGeom>
        </p:spPr>
      </p:pic>
      <p:pic>
        <p:nvPicPr>
          <p:cNvPr id="22" name="Picture 16">
            <a:extLst>
              <a:ext uri="{FF2B5EF4-FFF2-40B4-BE49-F238E27FC236}">
                <a16:creationId xmlns:a16="http://schemas.microsoft.com/office/drawing/2014/main" id="{69094654-5810-407C-99F1-EAE082D10643}"/>
              </a:ext>
            </a:extLst>
          </p:cNvPr>
          <p:cNvPicPr>
            <a:picLocks noChangeAspect="1"/>
          </p:cNvPicPr>
          <p:nvPr userDrawn="1"/>
        </p:nvPicPr>
        <p:blipFill>
          <a:blip r:embed="rId4"/>
          <a:stretch>
            <a:fillRect/>
          </a:stretch>
        </p:blipFill>
        <p:spPr>
          <a:xfrm>
            <a:off x="2248948" y="4088819"/>
            <a:ext cx="328881" cy="505501"/>
          </a:xfrm>
          <a:prstGeom prst="rect">
            <a:avLst/>
          </a:prstGeom>
        </p:spPr>
      </p:pic>
      <p:pic>
        <p:nvPicPr>
          <p:cNvPr id="24" name="Picture 20">
            <a:extLst>
              <a:ext uri="{FF2B5EF4-FFF2-40B4-BE49-F238E27FC236}">
                <a16:creationId xmlns:a16="http://schemas.microsoft.com/office/drawing/2014/main" id="{C4599099-D0E3-469D-AFE3-E124D1C6729E}"/>
              </a:ext>
            </a:extLst>
          </p:cNvPr>
          <p:cNvPicPr>
            <a:picLocks noChangeAspect="1"/>
          </p:cNvPicPr>
          <p:nvPr userDrawn="1"/>
        </p:nvPicPr>
        <p:blipFill>
          <a:blip r:embed="rId5"/>
          <a:stretch>
            <a:fillRect/>
          </a:stretch>
        </p:blipFill>
        <p:spPr>
          <a:xfrm>
            <a:off x="2248948" y="5478880"/>
            <a:ext cx="538465" cy="172841"/>
          </a:xfrm>
          <a:prstGeom prst="rect">
            <a:avLst/>
          </a:prstGeom>
        </p:spPr>
      </p:pic>
      <p:pic>
        <p:nvPicPr>
          <p:cNvPr id="28" name="Picture 27">
            <a:extLst>
              <a:ext uri="{FF2B5EF4-FFF2-40B4-BE49-F238E27FC236}">
                <a16:creationId xmlns:a16="http://schemas.microsoft.com/office/drawing/2014/main" id="{45B00754-AAB5-47EC-A0A3-DD6EAA00A9D4}"/>
              </a:ext>
            </a:extLst>
          </p:cNvPr>
          <p:cNvPicPr>
            <a:picLocks noChangeAspect="1"/>
          </p:cNvPicPr>
          <p:nvPr userDrawn="1"/>
        </p:nvPicPr>
        <p:blipFill>
          <a:blip r:embed="rId6"/>
          <a:stretch>
            <a:fillRect/>
          </a:stretch>
        </p:blipFill>
        <p:spPr>
          <a:xfrm>
            <a:off x="2248947" y="4884721"/>
            <a:ext cx="475428" cy="176762"/>
          </a:xfrm>
          <a:prstGeom prst="rect">
            <a:avLst/>
          </a:prstGeom>
        </p:spPr>
      </p:pic>
      <p:grpSp>
        <p:nvGrpSpPr>
          <p:cNvPr id="29" name="Gruppe 25">
            <a:extLst>
              <a:ext uri="{FF2B5EF4-FFF2-40B4-BE49-F238E27FC236}">
                <a16:creationId xmlns:a16="http://schemas.microsoft.com/office/drawing/2014/main" id="{A9027E33-5090-41E9-B5AD-A4068F0B5FD9}"/>
              </a:ext>
            </a:extLst>
          </p:cNvPr>
          <p:cNvGrpSpPr/>
          <p:nvPr userDrawn="1"/>
        </p:nvGrpSpPr>
        <p:grpSpPr>
          <a:xfrm>
            <a:off x="5038021" y="1516479"/>
            <a:ext cx="676669" cy="997704"/>
            <a:chOff x="6442771" y="2574072"/>
            <a:chExt cx="676669" cy="997704"/>
          </a:xfrm>
        </p:grpSpPr>
        <p:pic>
          <p:nvPicPr>
            <p:cNvPr id="30" name="Billede 26">
              <a:extLst>
                <a:ext uri="{FF2B5EF4-FFF2-40B4-BE49-F238E27FC236}">
                  <a16:creationId xmlns:a16="http://schemas.microsoft.com/office/drawing/2014/main" id="{128E347D-3B81-4AAE-9395-020663BCA66D}"/>
                </a:ext>
              </a:extLst>
            </p:cNvPr>
            <p:cNvPicPr>
              <a:picLocks noChangeAspect="1"/>
            </p:cNvPicPr>
            <p:nvPr userDrawn="1"/>
          </p:nvPicPr>
          <p:blipFill>
            <a:blip r:embed="rId7"/>
            <a:stretch>
              <a:fillRect/>
            </a:stretch>
          </p:blipFill>
          <p:spPr>
            <a:xfrm>
              <a:off x="6442771" y="2574072"/>
              <a:ext cx="305786" cy="365851"/>
            </a:xfrm>
            <a:prstGeom prst="rect">
              <a:avLst/>
            </a:prstGeom>
          </p:spPr>
        </p:pic>
        <p:pic>
          <p:nvPicPr>
            <p:cNvPr id="31" name="Billede 37">
              <a:extLst>
                <a:ext uri="{FF2B5EF4-FFF2-40B4-BE49-F238E27FC236}">
                  <a16:creationId xmlns:a16="http://schemas.microsoft.com/office/drawing/2014/main" id="{F99104D7-C87D-4B02-A470-665BE925BA05}"/>
                </a:ext>
              </a:extLst>
            </p:cNvPr>
            <p:cNvPicPr>
              <a:picLocks noChangeAspect="1"/>
            </p:cNvPicPr>
            <p:nvPr userDrawn="1"/>
          </p:nvPicPr>
          <p:blipFill rotWithShape="1">
            <a:blip r:embed="rId8"/>
            <a:srcRect l="1432" t="16308" r="2422" b="1509"/>
            <a:stretch/>
          </p:blipFill>
          <p:spPr>
            <a:xfrm>
              <a:off x="6444587" y="2943287"/>
              <a:ext cx="674853" cy="628489"/>
            </a:xfrm>
            <a:prstGeom prst="rect">
              <a:avLst/>
            </a:prstGeom>
            <a:ln w="3175">
              <a:solidFill>
                <a:schemeClr val="bg1">
                  <a:lumMod val="95000"/>
                </a:schemeClr>
              </a:solidFill>
            </a:ln>
          </p:spPr>
        </p:pic>
      </p:grpSp>
      <p:pic>
        <p:nvPicPr>
          <p:cNvPr id="32" name="Picture 33">
            <a:extLst>
              <a:ext uri="{FF2B5EF4-FFF2-40B4-BE49-F238E27FC236}">
                <a16:creationId xmlns:a16="http://schemas.microsoft.com/office/drawing/2014/main" id="{DD15B15A-E663-4169-96AC-09B4756E9862}"/>
              </a:ext>
            </a:extLst>
          </p:cNvPr>
          <p:cNvPicPr>
            <a:picLocks noChangeAspect="1"/>
          </p:cNvPicPr>
          <p:nvPr userDrawn="1"/>
        </p:nvPicPr>
        <p:blipFill rotWithShape="1">
          <a:blip r:embed="rId9"/>
          <a:srcRect l="3901" t="45142" r="62601" b="9046"/>
          <a:stretch/>
        </p:blipFill>
        <p:spPr>
          <a:xfrm>
            <a:off x="5038021" y="2850450"/>
            <a:ext cx="341204" cy="321707"/>
          </a:xfrm>
          <a:prstGeom prst="rect">
            <a:avLst/>
          </a:prstGeom>
        </p:spPr>
      </p:pic>
      <p:pic>
        <p:nvPicPr>
          <p:cNvPr id="33" name="Picture 19">
            <a:extLst>
              <a:ext uri="{FF2B5EF4-FFF2-40B4-BE49-F238E27FC236}">
                <a16:creationId xmlns:a16="http://schemas.microsoft.com/office/drawing/2014/main" id="{5968BE39-E5FF-4383-A899-EA8D5A41FCB8}"/>
              </a:ext>
            </a:extLst>
          </p:cNvPr>
          <p:cNvPicPr>
            <a:picLocks noChangeAspect="1"/>
          </p:cNvPicPr>
          <p:nvPr userDrawn="1"/>
        </p:nvPicPr>
        <p:blipFill>
          <a:blip r:embed="rId10"/>
          <a:stretch>
            <a:fillRect/>
          </a:stretch>
        </p:blipFill>
        <p:spPr>
          <a:xfrm>
            <a:off x="5094042" y="3685843"/>
            <a:ext cx="313788" cy="543900"/>
          </a:xfrm>
          <a:prstGeom prst="rect">
            <a:avLst/>
          </a:prstGeom>
        </p:spPr>
      </p:pic>
      <p:pic>
        <p:nvPicPr>
          <p:cNvPr id="34" name="Picture 2" descr="C:\Users\MAV~1.SKA\AppData\Local\Temp\SNAGHTMLe48c1e.PNG">
            <a:extLst>
              <a:ext uri="{FF2B5EF4-FFF2-40B4-BE49-F238E27FC236}">
                <a16:creationId xmlns:a16="http://schemas.microsoft.com/office/drawing/2014/main" id="{19F5406E-23C3-4AA1-A5BE-F0590B1C327C}"/>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009610" y="4276231"/>
            <a:ext cx="650850" cy="973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252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9144000" cy="6858000"/>
          </a:xfrm>
          <a:prstGeom prst="rect">
            <a:avLst/>
          </a:prstGeom>
          <a:solidFill>
            <a:srgbClr val="5F5F5F"/>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sp>
        <p:nvSpPr>
          <p:cNvPr id="5" name="Do not use"/>
          <p:cNvSpPr txBox="1"/>
          <p:nvPr userDrawn="1"/>
        </p:nvSpPr>
        <p:spPr>
          <a:xfrm>
            <a:off x="322660" y="656823"/>
            <a:ext cx="8517733" cy="1661993"/>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3600" b="0" noProof="0" dirty="0">
                <a:solidFill>
                  <a:srgbClr val="FFFFFF"/>
                </a:solidFill>
              </a:rPr>
              <a:t>If you see any </a:t>
            </a:r>
            <a:r>
              <a:rPr lang="en-US" sz="3600" b="1" i="1" noProof="0" dirty="0">
                <a:solidFill>
                  <a:srgbClr val="FFFFFF"/>
                </a:solidFill>
              </a:rPr>
              <a:t>layouts after this </a:t>
            </a:r>
            <a:r>
              <a:rPr lang="en-US" sz="3600" b="0" i="0" noProof="0" dirty="0">
                <a:solidFill>
                  <a:srgbClr val="FFFFFF"/>
                </a:solidFill>
              </a:rPr>
              <a:t>one</a:t>
            </a:r>
            <a:r>
              <a:rPr lang="en-US" sz="3600" b="1" i="1" noProof="0" dirty="0">
                <a:solidFill>
                  <a:srgbClr val="FFFFFF"/>
                </a:solidFill>
              </a:rPr>
              <a:t>,</a:t>
            </a:r>
            <a:br>
              <a:rPr lang="en-US" sz="3600" b="0" i="0" noProof="0" dirty="0">
                <a:solidFill>
                  <a:srgbClr val="FFFFFF"/>
                </a:solidFill>
              </a:rPr>
            </a:br>
            <a:r>
              <a:rPr lang="en-US" sz="3600" b="0" noProof="0" dirty="0">
                <a:solidFill>
                  <a:srgbClr val="FFFFFF"/>
                </a:solidFill>
              </a:rPr>
              <a:t>do not use them. These layouts </a:t>
            </a:r>
            <a:r>
              <a:rPr lang="en-US" sz="3600" b="1" i="1" u="none" noProof="0" dirty="0">
                <a:solidFill>
                  <a:srgbClr val="FFFFFF"/>
                </a:solidFill>
              </a:rPr>
              <a:t>are not </a:t>
            </a:r>
            <a:r>
              <a:rPr lang="en-US" sz="3600" b="0" noProof="0" dirty="0">
                <a:solidFill>
                  <a:srgbClr val="FFFFFF"/>
                </a:solidFill>
              </a:rPr>
              <a:t>part of our corporate template.</a:t>
            </a: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7803656" y="3325226"/>
            <a:ext cx="777591" cy="1036788"/>
            <a:chOff x="6096000" y="4963130"/>
            <a:chExt cx="1456719" cy="1456719"/>
          </a:xfrm>
          <a:solidFill>
            <a:srgbClr val="FFFFFF"/>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22660" y="2836652"/>
            <a:ext cx="7614260" cy="1862048"/>
          </a:xfrm>
          <a:prstGeom prst="rect">
            <a:avLst/>
          </a:prstGeom>
        </p:spPr>
        <p:txBody>
          <a:bodyPr wrap="square">
            <a:spAutoFit/>
          </a:bodyPr>
          <a:lstStyle/>
          <a:p>
            <a:pPr algn="ctr"/>
            <a:r>
              <a:rPr lang="en-US" sz="11500" b="1" i="1" noProof="0" dirty="0">
                <a:solidFill>
                  <a:srgbClr val="FFFFFF"/>
                </a:solidFill>
              </a:rPr>
              <a:t>Do not use </a:t>
            </a:r>
            <a:endParaRPr lang="en-US" sz="2000" b="1" i="1" dirty="0">
              <a:solidFill>
                <a:srgbClr val="FFFFFF"/>
              </a:solidFill>
            </a:endParaRPr>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322660" y="5186455"/>
            <a:ext cx="8517731" cy="815608"/>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1600" b="0" noProof="0" dirty="0">
                <a:solidFill>
                  <a:srgbClr val="FFFFFF"/>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US" sz="1600" b="0" noProof="0" dirty="0">
                <a:solidFill>
                  <a:srgbClr val="FFFFFF"/>
                </a:solidFill>
              </a:rPr>
              <a:t>Also notice: Layouts after this might contain potential confidential information.</a:t>
            </a:r>
            <a:br>
              <a:rPr lang="en-US" sz="1400" b="0" noProof="0" dirty="0">
                <a:solidFill>
                  <a:srgbClr val="FFFFFF"/>
                </a:solidFill>
              </a:rPr>
            </a:br>
            <a:endParaRPr lang="en-US" sz="1400" b="0" noProof="0" dirty="0">
              <a:solidFill>
                <a:srgbClr val="FFFFFF"/>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US" dirty="0"/>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endParaRPr lang="en-US" dirty="0"/>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165314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605" y="1427362"/>
            <a:ext cx="8158095" cy="4722697"/>
          </a:xfrm>
          <a:prstGeom prst="rect">
            <a:avLst/>
          </a:prstGeo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Date Placeholder 9">
            <a:extLst>
              <a:ext uri="{FF2B5EF4-FFF2-40B4-BE49-F238E27FC236}">
                <a16:creationId xmlns:a16="http://schemas.microsoft.com/office/drawing/2014/main" id="{D250E366-C1E4-6BE5-52FD-FFE4365BC965}"/>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C14C9259-7F76-2A85-CA37-4BD37D63006F}"/>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C3AADAE6-A9B9-86CA-32F6-1DE058DA819B}"/>
              </a:ext>
            </a:extLst>
          </p:cNvPr>
          <p:cNvSpPr>
            <a:spLocks noGrp="1"/>
          </p:cNvSpPr>
          <p:nvPr>
            <p:ph type="sldNum" sz="quarter" idx="12"/>
          </p:nvPr>
        </p:nvSpPr>
        <p:spPr/>
        <p:txBody>
          <a:bodyPr/>
          <a:lstStyle/>
          <a:p>
            <a:fld id="{24C8C45C-947F-4981-8B3F-4F32E973C901}" type="slidenum">
              <a:rPr lang="en-US" smtClean="0"/>
              <a:pPr/>
              <a:t>‹#›</a:t>
            </a:fld>
            <a:endParaRPr lang="en-US" dirty="0"/>
          </a:p>
        </p:txBody>
      </p:sp>
      <p:sp>
        <p:nvSpPr>
          <p:cNvPr id="13" name="Title 12">
            <a:extLst>
              <a:ext uri="{FF2B5EF4-FFF2-40B4-BE49-F238E27FC236}">
                <a16:creationId xmlns:a16="http://schemas.microsoft.com/office/drawing/2014/main" id="{F19B8FEA-616F-340B-FB8E-A675937BD9A9}"/>
              </a:ext>
            </a:extLst>
          </p:cNvPr>
          <p:cNvSpPr>
            <a:spLocks noGrp="1"/>
          </p:cNvSpPr>
          <p:nvPr>
            <p:ph type="title"/>
          </p:nvPr>
        </p:nvSpPr>
        <p:spPr/>
        <p:txBody>
          <a:bodyPr/>
          <a:lstStyle/>
          <a:p>
            <a:r>
              <a:rPr lang="en-US"/>
              <a:t>Click to edit Master title style</a:t>
            </a:r>
          </a:p>
        </p:txBody>
      </p:sp>
      <p:cxnSp>
        <p:nvCxnSpPr>
          <p:cNvPr id="14" name="Straight Connector 13">
            <a:extLst>
              <a:ext uri="{FF2B5EF4-FFF2-40B4-BE49-F238E27FC236}">
                <a16:creationId xmlns:a16="http://schemas.microsoft.com/office/drawing/2014/main" id="{77112135-9E94-7662-CFDA-48848F62CA5B}"/>
              </a:ext>
            </a:extLst>
          </p:cNvPr>
          <p:cNvCxnSpPr>
            <a:cxnSpLocks/>
          </p:cNvCxnSpPr>
          <p:nvPr userDrawn="1"/>
        </p:nvCxnSpPr>
        <p:spPr>
          <a:xfrm>
            <a:off x="0" y="1226820"/>
            <a:ext cx="9144000" cy="0"/>
          </a:xfrm>
          <a:prstGeom prst="line">
            <a:avLst/>
          </a:prstGeom>
          <a:ln w="114300">
            <a:solidFill>
              <a:srgbClr val="A8D6D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F48ED7-DCDE-93CD-55CC-A1F0B659646C}"/>
              </a:ext>
            </a:extLst>
          </p:cNvPr>
          <p:cNvCxnSpPr>
            <a:cxnSpLocks/>
          </p:cNvCxnSpPr>
          <p:nvPr userDrawn="1"/>
        </p:nvCxnSpPr>
        <p:spPr>
          <a:xfrm>
            <a:off x="0" y="1079890"/>
            <a:ext cx="9144000" cy="0"/>
          </a:xfrm>
          <a:prstGeom prst="line">
            <a:avLst/>
          </a:prstGeom>
          <a:ln w="114300">
            <a:solidFill>
              <a:srgbClr val="F19E59"/>
            </a:solidFill>
          </a:ln>
        </p:spPr>
        <p:style>
          <a:lnRef idx="1">
            <a:schemeClr val="accent1"/>
          </a:lnRef>
          <a:fillRef idx="0">
            <a:schemeClr val="accent1"/>
          </a:fillRef>
          <a:effectRef idx="0">
            <a:schemeClr val="accent1"/>
          </a:effectRef>
          <a:fontRef idx="minor">
            <a:schemeClr val="tx1"/>
          </a:fontRef>
        </p:style>
      </p:cxnSp>
      <p:pic>
        <p:nvPicPr>
          <p:cNvPr id="16" name="Picture 2" descr="Home">
            <a:extLst>
              <a:ext uri="{FF2B5EF4-FFF2-40B4-BE49-F238E27FC236}">
                <a16:creationId xmlns:a16="http://schemas.microsoft.com/office/drawing/2014/main" id="{8ED20D9E-02BF-E2F7-2684-181FD7ADC04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33805" y="167661"/>
            <a:ext cx="1910195" cy="1659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011111"/>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723600" y="2907792"/>
            <a:ext cx="7773300" cy="1362456"/>
          </a:xfrm>
        </p:spPr>
        <p:txBody>
          <a:bodyPr tIns="0" bIns="0" anchor="b" anchorCtr="0">
            <a:normAutofit/>
          </a:bodyPr>
          <a:lstStyle>
            <a:lvl1pPr algn="l">
              <a:defRPr sz="4000" b="1">
                <a:latin typeface="+mn-lt"/>
              </a:defRPr>
            </a:lvl1pPr>
          </a:lstStyle>
          <a:p>
            <a:r>
              <a:rPr lang="en-US" dirty="0"/>
              <a:t>Click to edit Master title style</a:t>
            </a:r>
          </a:p>
        </p:txBody>
      </p:sp>
      <p:sp>
        <p:nvSpPr>
          <p:cNvPr id="3" name="Subtitle 2"/>
          <p:cNvSpPr>
            <a:spLocks noGrp="1"/>
          </p:cNvSpPr>
          <p:nvPr>
            <p:ph type="subTitle" idx="1"/>
          </p:nvPr>
        </p:nvSpPr>
        <p:spPr>
          <a:xfrm>
            <a:off x="722376" y="4270248"/>
            <a:ext cx="7773300" cy="1773936"/>
          </a:xfrm>
          <a:prstGeom prst="rect">
            <a:avLst/>
          </a:prstGeom>
        </p:spPr>
        <p:txBody>
          <a:bodyPr anchor="t" anchorCtr="0">
            <a:normAutofit/>
          </a:bodyPr>
          <a:lstStyle>
            <a:lvl1pPr marL="0" indent="0" algn="l">
              <a:spcBef>
                <a:spcPts val="0"/>
              </a:spcBef>
              <a:buFont typeface="Arial" panose="020B0604020202020204" pitchFamily="34" charset="0"/>
              <a:buChar char="​"/>
              <a:defRPr sz="20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dirty="0"/>
              <a:t>Click to edit Master subtitle style</a:t>
            </a:r>
          </a:p>
        </p:txBody>
      </p:sp>
      <p:sp>
        <p:nvSpPr>
          <p:cNvPr id="4" name="Date_GeneralDate"/>
          <p:cNvSpPr>
            <a:spLocks noGrp="1"/>
          </p:cNvSpPr>
          <p:nvPr>
            <p:ph type="dt" sz="half" idx="10"/>
          </p:nvPr>
        </p:nvSpPr>
        <p:spPr>
          <a:xfrm>
            <a:off x="0" y="6912000"/>
            <a:ext cx="0" cy="0"/>
          </a:xfrm>
          <a:prstGeom prst="rect">
            <a:avLst/>
          </a:prstGeom>
        </p:spPr>
        <p:txBody>
          <a:bodyPr/>
          <a:lstStyle>
            <a:lvl1pPr>
              <a:defRPr sz="100">
                <a:noFill/>
              </a:defRPr>
            </a:lvl1pPr>
          </a:lstStyle>
          <a:p>
            <a:endParaRPr lang="en-US" dirty="0"/>
          </a:p>
        </p:txBody>
      </p:sp>
      <p:sp>
        <p:nvSpPr>
          <p:cNvPr id="5" name="FLD_PresentationTitle"/>
          <p:cNvSpPr>
            <a:spLocks noGrp="1"/>
          </p:cNvSpPr>
          <p:nvPr>
            <p:ph type="ftr" sz="quarter" idx="11"/>
          </p:nvPr>
        </p:nvSpPr>
        <p:spPr>
          <a:xfrm>
            <a:off x="0" y="6912000"/>
            <a:ext cx="0" cy="0"/>
          </a:xfrm>
          <a:prstGeom prst="rect">
            <a:avLst/>
          </a:prstGeom>
        </p:spPr>
        <p:txBody>
          <a:bodyPr/>
          <a:lstStyle>
            <a:lvl1pPr>
              <a:defRPr sz="100">
                <a:noFill/>
              </a:defRPr>
            </a:lvl1pPr>
          </a:lstStyle>
          <a:p>
            <a:endParaRPr lang="en-US" dirty="0"/>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1485713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8605" y="316800"/>
            <a:ext cx="8158095" cy="687600"/>
          </a:xfrm>
        </p:spPr>
        <p:txBody>
          <a:bodyPr>
            <a:normAutofit/>
          </a:bodyPr>
          <a:lstStyle/>
          <a:p>
            <a:r>
              <a:rPr lang="en-US" noProof="0" dirty="0"/>
              <a:t>Click to edit Master title style</a:t>
            </a:r>
          </a:p>
        </p:txBody>
      </p:sp>
      <p:sp>
        <p:nvSpPr>
          <p:cNvPr id="3" name="Content Placeholder 2"/>
          <p:cNvSpPr>
            <a:spLocks noGrp="1"/>
          </p:cNvSpPr>
          <p:nvPr>
            <p:ph idx="1"/>
          </p:nvPr>
        </p:nvSpPr>
        <p:spPr>
          <a:xfrm>
            <a:off x="538605" y="1427361"/>
            <a:ext cx="4036500" cy="4720566"/>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4660200" y="1427361"/>
            <a:ext cx="4036500" cy="4722614"/>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hidden="1">
            <a:extLst>
              <a:ext uri="{FF2B5EF4-FFF2-40B4-BE49-F238E27FC236}">
                <a16:creationId xmlns:a16="http://schemas.microsoft.com/office/drawing/2014/main" id="{BCF04472-E0C5-4D44-BC5E-AFBF262635E9}"/>
              </a:ext>
            </a:extLst>
          </p:cNvPr>
          <p:cNvSpPr>
            <a:spLocks noGrp="1"/>
          </p:cNvSpPr>
          <p:nvPr>
            <p:ph type="dt" sz="half" idx="10"/>
          </p:nvPr>
        </p:nvSpPr>
        <p:spPr/>
        <p:txBody>
          <a:bodyPr/>
          <a:lstStyle/>
          <a:p>
            <a:endParaRPr lang="en-US" dirty="0"/>
          </a:p>
        </p:txBody>
      </p:sp>
      <p:sp>
        <p:nvSpPr>
          <p:cNvPr id="9" name="Footer Placeholder 8" hidden="1">
            <a:extLst>
              <a:ext uri="{FF2B5EF4-FFF2-40B4-BE49-F238E27FC236}">
                <a16:creationId xmlns:a16="http://schemas.microsoft.com/office/drawing/2014/main" id="{ED3BF857-51EA-4185-AF16-15125759D659}"/>
              </a:ext>
            </a:extLst>
          </p:cNvPr>
          <p:cNvSpPr>
            <a:spLocks noGrp="1"/>
          </p:cNvSpPr>
          <p:nvPr>
            <p:ph type="ftr" sz="quarter" idx="11"/>
          </p:nvPr>
        </p:nvSpPr>
        <p:spPr/>
        <p:txBody>
          <a:bodyPr/>
          <a:lstStyle/>
          <a:p>
            <a:endParaRPr lang="en-US" dirty="0"/>
          </a:p>
        </p:txBody>
      </p:sp>
      <p:sp>
        <p:nvSpPr>
          <p:cNvPr id="10" name="Slide Number Placeholder 9" hidden="1">
            <a:extLst>
              <a:ext uri="{FF2B5EF4-FFF2-40B4-BE49-F238E27FC236}">
                <a16:creationId xmlns:a16="http://schemas.microsoft.com/office/drawing/2014/main" id="{371237F7-8B39-4796-AB57-B7D913960113}"/>
              </a:ext>
            </a:extLst>
          </p:cNvPr>
          <p:cNvSpPr>
            <a:spLocks noGrp="1"/>
          </p:cNvSpPr>
          <p:nvPr>
            <p:ph type="sldNum" sz="quarter" idx="12"/>
          </p:nvPr>
        </p:nvSpPr>
        <p:spPr/>
        <p:txBody>
          <a:body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1370926861"/>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38605" y="316800"/>
            <a:ext cx="8158095" cy="687600"/>
          </a:xfrm>
        </p:spPr>
        <p:txBody>
          <a:bodyPr>
            <a:normAutofit/>
          </a:bodyPr>
          <a:lstStyle/>
          <a:p>
            <a:r>
              <a:rPr lang="en-US" dirty="0"/>
              <a:t>Click to edit Master title style</a:t>
            </a:r>
          </a:p>
        </p:txBody>
      </p:sp>
      <p:sp>
        <p:nvSpPr>
          <p:cNvPr id="3" name="Text Placeholder 2"/>
          <p:cNvSpPr>
            <a:spLocks noGrp="1"/>
          </p:cNvSpPr>
          <p:nvPr>
            <p:ph type="body" idx="1"/>
          </p:nvPr>
        </p:nvSpPr>
        <p:spPr>
          <a:xfrm>
            <a:off x="538605" y="1425324"/>
            <a:ext cx="4036500" cy="749077"/>
          </a:xfrm>
          <a:prstGeom prst="rect">
            <a:avLst/>
          </a:prstGeom>
        </p:spPr>
        <p:txBody>
          <a:bodyPr anchor="b"/>
          <a:lstStyle>
            <a:lvl1pPr marL="0" indent="0">
              <a:spcBef>
                <a:spcPts val="0"/>
              </a:spcBef>
              <a:buNone/>
              <a:defRPr sz="2400" b="1">
                <a:solidFill>
                  <a:srgbClr val="5F5F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8605" y="2174400"/>
            <a:ext cx="4036500" cy="3952800"/>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0200" y="1427163"/>
            <a:ext cx="4036500" cy="736349"/>
          </a:xfrm>
          <a:prstGeom prst="rect">
            <a:avLst/>
          </a:prstGeom>
        </p:spPr>
        <p:txBody>
          <a:bodyPr anchor="b"/>
          <a:lstStyle>
            <a:lvl1pPr marL="0" indent="0">
              <a:spcBef>
                <a:spcPts val="0"/>
              </a:spcBef>
              <a:buNone/>
              <a:defRPr lang="en-US" sz="2400" b="1" kern="1200" dirty="0">
                <a:solidFill>
                  <a:srgbClr val="5F5F5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60200" y="2174400"/>
            <a:ext cx="4036500" cy="3952800"/>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hidden="1">
            <a:extLst>
              <a:ext uri="{FF2B5EF4-FFF2-40B4-BE49-F238E27FC236}">
                <a16:creationId xmlns:a16="http://schemas.microsoft.com/office/drawing/2014/main" id="{AEC72992-866B-4A58-BEDA-3F5006571BD6}"/>
              </a:ext>
            </a:extLst>
          </p:cNvPr>
          <p:cNvSpPr>
            <a:spLocks noGrp="1"/>
          </p:cNvSpPr>
          <p:nvPr>
            <p:ph type="dt" sz="half" idx="10"/>
          </p:nvPr>
        </p:nvSpPr>
        <p:spPr/>
        <p:txBody>
          <a:bodyPr/>
          <a:lstStyle/>
          <a:p>
            <a:endParaRPr lang="en-US" dirty="0"/>
          </a:p>
        </p:txBody>
      </p:sp>
      <p:sp>
        <p:nvSpPr>
          <p:cNvPr id="11" name="Footer Placeholder 10" hidden="1">
            <a:extLst>
              <a:ext uri="{FF2B5EF4-FFF2-40B4-BE49-F238E27FC236}">
                <a16:creationId xmlns:a16="http://schemas.microsoft.com/office/drawing/2014/main" id="{742F6535-EE13-4D42-A1A0-81060EE99B25}"/>
              </a:ext>
            </a:extLst>
          </p:cNvPr>
          <p:cNvSpPr>
            <a:spLocks noGrp="1"/>
          </p:cNvSpPr>
          <p:nvPr>
            <p:ph type="ftr" sz="quarter" idx="11"/>
          </p:nvPr>
        </p:nvSpPr>
        <p:spPr/>
        <p:txBody>
          <a:bodyPr/>
          <a:lstStyle/>
          <a:p>
            <a:endParaRPr lang="en-US" dirty="0"/>
          </a:p>
        </p:txBody>
      </p:sp>
      <p:sp>
        <p:nvSpPr>
          <p:cNvPr id="12" name="Slide Number Placeholder 11" hidden="1">
            <a:extLst>
              <a:ext uri="{FF2B5EF4-FFF2-40B4-BE49-F238E27FC236}">
                <a16:creationId xmlns:a16="http://schemas.microsoft.com/office/drawing/2014/main" id="{E1590613-6C66-4E1E-A1DD-A15C51D1843E}"/>
              </a:ext>
            </a:extLst>
          </p:cNvPr>
          <p:cNvSpPr>
            <a:spLocks noGrp="1"/>
          </p:cNvSpPr>
          <p:nvPr>
            <p:ph type="sldNum" sz="quarter" idx="12"/>
          </p:nvPr>
        </p:nvSpPr>
        <p:spPr/>
        <p:txBody>
          <a:body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622574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Click to edit Master title style</a:t>
            </a:r>
          </a:p>
        </p:txBody>
      </p:sp>
      <p:sp>
        <p:nvSpPr>
          <p:cNvPr id="6" name="Date Placeholder 5" hidden="1">
            <a:extLst>
              <a:ext uri="{FF2B5EF4-FFF2-40B4-BE49-F238E27FC236}">
                <a16:creationId xmlns:a16="http://schemas.microsoft.com/office/drawing/2014/main" id="{39D8C0A6-2034-45EF-ADA5-A38CDA43F08E}"/>
              </a:ext>
            </a:extLst>
          </p:cNvPr>
          <p:cNvSpPr>
            <a:spLocks noGrp="1"/>
          </p:cNvSpPr>
          <p:nvPr>
            <p:ph type="dt" sz="half" idx="10"/>
          </p:nvPr>
        </p:nvSpPr>
        <p:spPr/>
        <p:txBody>
          <a:bodyPr/>
          <a:lstStyle/>
          <a:p>
            <a:endParaRPr lang="en-US" dirty="0"/>
          </a:p>
        </p:txBody>
      </p:sp>
      <p:sp>
        <p:nvSpPr>
          <p:cNvPr id="7" name="Footer Placeholder 6" hidden="1">
            <a:extLst>
              <a:ext uri="{FF2B5EF4-FFF2-40B4-BE49-F238E27FC236}">
                <a16:creationId xmlns:a16="http://schemas.microsoft.com/office/drawing/2014/main" id="{FA4AB1D2-AD0F-46A1-80BD-1AFA22AAAC2B}"/>
              </a:ext>
            </a:extLst>
          </p:cNvPr>
          <p:cNvSpPr>
            <a:spLocks noGrp="1"/>
          </p:cNvSpPr>
          <p:nvPr>
            <p:ph type="ftr" sz="quarter" idx="11"/>
          </p:nvPr>
        </p:nvSpPr>
        <p:spPr/>
        <p:txBody>
          <a:bodyPr/>
          <a:lstStyle/>
          <a:p>
            <a:endParaRPr lang="en-US" dirty="0"/>
          </a:p>
        </p:txBody>
      </p:sp>
      <p:sp>
        <p:nvSpPr>
          <p:cNvPr id="8" name="Slide Number Placeholder 7" hidden="1">
            <a:extLst>
              <a:ext uri="{FF2B5EF4-FFF2-40B4-BE49-F238E27FC236}">
                <a16:creationId xmlns:a16="http://schemas.microsoft.com/office/drawing/2014/main" id="{41C0CB6A-8BFE-4AB0-B682-B5FF01FD8702}"/>
              </a:ext>
            </a:extLst>
          </p:cNvPr>
          <p:cNvSpPr>
            <a:spLocks noGrp="1"/>
          </p:cNvSpPr>
          <p:nvPr>
            <p:ph type="sldNum" sz="quarter" idx="12"/>
          </p:nvPr>
        </p:nvSpPr>
        <p:spPr/>
        <p:txBody>
          <a:body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3450888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8D19511D-3610-4648-9403-498ECA32D9EA}"/>
              </a:ext>
            </a:extLst>
          </p:cNvPr>
          <p:cNvSpPr>
            <a:spLocks noGrp="1"/>
          </p:cNvSpPr>
          <p:nvPr>
            <p:ph type="dt" sz="half" idx="10"/>
          </p:nvPr>
        </p:nvSpPr>
        <p:spPr/>
        <p:txBody>
          <a:bodyPr/>
          <a:lstStyle/>
          <a:p>
            <a:endParaRPr lang="en-US" dirty="0"/>
          </a:p>
        </p:txBody>
      </p:sp>
      <p:sp>
        <p:nvSpPr>
          <p:cNvPr id="6" name="Footer Placeholder 5" hidden="1">
            <a:extLst>
              <a:ext uri="{FF2B5EF4-FFF2-40B4-BE49-F238E27FC236}">
                <a16:creationId xmlns:a16="http://schemas.microsoft.com/office/drawing/2014/main" id="{49350F46-7E4D-4DE1-B8C6-7507CA7FCF26}"/>
              </a:ext>
            </a:extLst>
          </p:cNvPr>
          <p:cNvSpPr>
            <a:spLocks noGrp="1"/>
          </p:cNvSpPr>
          <p:nvPr>
            <p:ph type="ftr" sz="quarter" idx="11"/>
          </p:nvPr>
        </p:nvSpPr>
        <p:spPr/>
        <p:txBody>
          <a:bodyPr/>
          <a:lstStyle/>
          <a:p>
            <a:endParaRPr lang="en-US" dirty="0"/>
          </a:p>
        </p:txBody>
      </p:sp>
      <p:sp>
        <p:nvSpPr>
          <p:cNvPr id="7" name="Slide Number Placeholder 6" hidden="1">
            <a:extLst>
              <a:ext uri="{FF2B5EF4-FFF2-40B4-BE49-F238E27FC236}">
                <a16:creationId xmlns:a16="http://schemas.microsoft.com/office/drawing/2014/main" id="{A287B26C-BD1C-4312-AC62-83C2D36018CD}"/>
              </a:ext>
            </a:extLst>
          </p:cNvPr>
          <p:cNvSpPr>
            <a:spLocks noGrp="1"/>
          </p:cNvSpPr>
          <p:nvPr>
            <p:ph type="sldNum" sz="quarter" idx="12"/>
          </p:nvPr>
        </p:nvSpPr>
        <p:spPr/>
        <p:txBody>
          <a:body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284394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8162" y="1427163"/>
            <a:ext cx="2927351" cy="739773"/>
          </a:xfrm>
        </p:spPr>
        <p:txBody>
          <a:bodyPr anchor="b">
            <a:normAutofit/>
          </a:bodyPr>
          <a:lstStyle>
            <a:lvl1pPr algn="l">
              <a:defRPr sz="2000" b="1"/>
            </a:lvl1pPr>
          </a:lstStyle>
          <a:p>
            <a:r>
              <a:rPr lang="en-US" dirty="0"/>
              <a:t>Click to edit Master title style</a:t>
            </a:r>
          </a:p>
        </p:txBody>
      </p:sp>
      <p:sp>
        <p:nvSpPr>
          <p:cNvPr id="4" name="Text Placeholder 3"/>
          <p:cNvSpPr>
            <a:spLocks noGrp="1"/>
          </p:cNvSpPr>
          <p:nvPr>
            <p:ph type="body" sz="half" idx="2"/>
          </p:nvPr>
        </p:nvSpPr>
        <p:spPr>
          <a:xfrm>
            <a:off x="538162" y="2166938"/>
            <a:ext cx="2927351" cy="39830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2"/>
          <p:cNvSpPr>
            <a:spLocks noGrp="1"/>
          </p:cNvSpPr>
          <p:nvPr>
            <p:ph idx="1"/>
          </p:nvPr>
        </p:nvSpPr>
        <p:spPr>
          <a:xfrm>
            <a:off x="3575050" y="1427164"/>
            <a:ext cx="5111750" cy="46990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5855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000" b="1"/>
            </a:lvl1pPr>
          </a:lstStyle>
          <a:p>
            <a:r>
              <a:rPr lang="en-US" dirty="0"/>
              <a:t>Click to edit Master title style</a:t>
            </a:r>
          </a:p>
        </p:txBody>
      </p:sp>
      <p:sp>
        <p:nvSpPr>
          <p:cNvPr id="3" name="Picture Placeholder 2"/>
          <p:cNvSpPr>
            <a:spLocks noGrp="1"/>
          </p:cNvSpPr>
          <p:nvPr>
            <p:ph type="pic" idx="1" hasCustomPrompt="1"/>
          </p:nvPr>
        </p:nvSpPr>
        <p:spPr>
          <a:xfrm>
            <a:off x="1792288" y="1427163"/>
            <a:ext cx="5486400" cy="3300412"/>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on frame to insert picture from Templafy</a:t>
            </a:r>
          </a:p>
        </p:txBody>
      </p:sp>
      <p:sp>
        <p:nvSpPr>
          <p:cNvPr id="4" name="Text Placeholder 3"/>
          <p:cNvSpPr>
            <a:spLocks noGrp="1"/>
          </p:cNvSpPr>
          <p:nvPr>
            <p:ph type="body" sz="half" idx="2"/>
          </p:nvPr>
        </p:nvSpPr>
        <p:spPr>
          <a:xfrm>
            <a:off x="1792288" y="5367339"/>
            <a:ext cx="5486400" cy="782637"/>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23842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440253CB-3931-4E04-B7F1-7B53C44C2F39}"/>
              </a:ext>
            </a:extLst>
          </p:cNvPr>
          <p:cNvSpPr/>
          <p:nvPr userDrawn="1"/>
        </p:nvSpPr>
        <p:spPr>
          <a:xfrm>
            <a:off x="7843837" y="823913"/>
            <a:ext cx="1300163" cy="471487"/>
          </a:xfrm>
          <a:custGeom>
            <a:avLst/>
            <a:gdLst>
              <a:gd name="connsiteX0" fmla="*/ 1300163 w 1300163"/>
              <a:gd name="connsiteY0" fmla="*/ 0 h 471487"/>
              <a:gd name="connsiteX1" fmla="*/ 1300163 w 1300163"/>
              <a:gd name="connsiteY1" fmla="*/ 471487 h 471487"/>
              <a:gd name="connsiteX2" fmla="*/ 0 w 1300163"/>
              <a:gd name="connsiteY2" fmla="*/ 302418 h 471487"/>
              <a:gd name="connsiteX3" fmla="*/ 88107 w 1300163"/>
              <a:gd name="connsiteY3" fmla="*/ 154781 h 471487"/>
              <a:gd name="connsiteX4" fmla="*/ 1300163 w 1300163"/>
              <a:gd name="connsiteY4" fmla="*/ 0 h 47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63" h="471487">
                <a:moveTo>
                  <a:pt x="1300163" y="0"/>
                </a:moveTo>
                <a:lnTo>
                  <a:pt x="1300163" y="471487"/>
                </a:lnTo>
                <a:lnTo>
                  <a:pt x="0" y="302418"/>
                </a:lnTo>
                <a:lnTo>
                  <a:pt x="88107" y="154781"/>
                </a:lnTo>
                <a:lnTo>
                  <a:pt x="130016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0" name="Rectangle top">
            <a:extLst>
              <a:ext uri="{FF2B5EF4-FFF2-40B4-BE49-F238E27FC236}">
                <a16:creationId xmlns:a16="http://schemas.microsoft.com/office/drawing/2014/main" id="{5B707B66-D634-47DC-8319-75F428E73188}"/>
              </a:ext>
            </a:extLst>
          </p:cNvPr>
          <p:cNvSpPr/>
          <p:nvPr userDrawn="1"/>
        </p:nvSpPr>
        <p:spPr bwMode="auto">
          <a:xfrm>
            <a:off x="0" y="0"/>
            <a:ext cx="9144000" cy="990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dirty="0">
              <a:ln>
                <a:noFill/>
              </a:ln>
              <a:solidFill>
                <a:schemeClr val="bg1"/>
              </a:solidFill>
              <a:effectLst/>
              <a:latin typeface="Times New Roman" pitchFamily="18" charset="0"/>
            </a:endParaRP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38605" y="316800"/>
            <a:ext cx="8158095" cy="687600"/>
          </a:xfrm>
          <a:prstGeom prst="rect">
            <a:avLst/>
          </a:prstGeom>
        </p:spPr>
        <p:txBody>
          <a:bodyPr vert="horz" lIns="0" tIns="46800" rIns="0" bIns="4680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38605" y="1427362"/>
            <a:ext cx="8158095" cy="4722697"/>
          </a:xfrm>
          <a:prstGeom prst="rect">
            <a:avLst/>
          </a:prstGeom>
        </p:spPr>
        <p:txBody>
          <a:bodyPr vert="horz" lIns="0" tIns="0" rIns="0" bIns="0" rtlCol="0">
            <a:noAutofit/>
          </a:bodyPr>
          <a:lstStyle/>
          <a:p>
            <a:pPr lvl="0"/>
            <a:r>
              <a:rPr lang="en-US" noProof="0" dirty="0"/>
              <a:t>Level 1</a:t>
            </a:r>
          </a:p>
          <a:p>
            <a:pPr lvl="1"/>
            <a:r>
              <a:rPr lang="en-US" noProof="0" dirty="0"/>
              <a:t>Level 2</a:t>
            </a:r>
          </a:p>
          <a:p>
            <a:pPr lvl="2"/>
            <a:r>
              <a:rPr lang="en-US" noProof="0" dirty="0"/>
              <a:t>Level 3</a:t>
            </a:r>
          </a:p>
          <a:p>
            <a:pPr lvl="3"/>
            <a:r>
              <a:rPr lang="en-US" noProof="0" dirty="0"/>
              <a:t>Level 4</a:t>
            </a:r>
          </a:p>
          <a:p>
            <a:pPr lvl="4"/>
            <a:r>
              <a:rPr lang="en-US" noProof="0" dirty="0"/>
              <a:t>Level 5</a:t>
            </a:r>
          </a:p>
          <a:p>
            <a:pPr lvl="5"/>
            <a:r>
              <a:rPr lang="en-US" noProof="0" dirty="0"/>
              <a:t>Level 6</a:t>
            </a:r>
          </a:p>
          <a:p>
            <a:pPr lvl="6"/>
            <a:r>
              <a:rPr lang="en-US" noProof="0" dirty="0"/>
              <a:t>Level 7</a:t>
            </a:r>
          </a:p>
          <a:p>
            <a:pPr lvl="7"/>
            <a:r>
              <a:rPr lang="en-US" noProof="0" dirty="0"/>
              <a:t>Level 8</a:t>
            </a:r>
          </a:p>
          <a:p>
            <a:pPr lvl="8"/>
            <a:r>
              <a:rPr lang="en-US" noProof="0" dirty="0"/>
              <a:t>Level 9</a:t>
            </a:r>
          </a:p>
        </p:txBody>
      </p:sp>
      <p:sp>
        <p:nvSpPr>
          <p:cNvPr id="21" name="Date Placeholder 3" hidden="1">
            <a:extLst>
              <a:ext uri="{FF2B5EF4-FFF2-40B4-BE49-F238E27FC236}">
                <a16:creationId xmlns:a16="http://schemas.microsoft.com/office/drawing/2014/main" id="{3614D210-D6AA-4EC6-A243-5D73A548B509}"/>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endParaRPr lang="en-US" dirty="0"/>
          </a:p>
        </p:txBody>
      </p:sp>
      <p:sp>
        <p:nvSpPr>
          <p:cNvPr id="22" name="Footer Placeholder 4" hidden="1">
            <a:extLst>
              <a:ext uri="{FF2B5EF4-FFF2-40B4-BE49-F238E27FC236}">
                <a16:creationId xmlns:a16="http://schemas.microsoft.com/office/drawing/2014/main" id="{7BEE63EE-D232-4BCD-B74F-ECA3EAB6795C}"/>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dirty="0"/>
          </a:p>
        </p:txBody>
      </p:sp>
      <p:sp>
        <p:nvSpPr>
          <p:cNvPr id="23" name="Slide Number Placeholder 5" hidden="1">
            <a:extLst>
              <a:ext uri="{FF2B5EF4-FFF2-40B4-BE49-F238E27FC236}">
                <a16:creationId xmlns:a16="http://schemas.microsoft.com/office/drawing/2014/main" id="{D9593F9B-71DD-46F0-8BED-14228A84F2E1}"/>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dirty="0"/>
          </a:p>
        </p:txBody>
      </p:sp>
      <p:cxnSp>
        <p:nvCxnSpPr>
          <p:cNvPr id="29" name="Straight Connector 28">
            <a:extLst>
              <a:ext uri="{FF2B5EF4-FFF2-40B4-BE49-F238E27FC236}">
                <a16:creationId xmlns:a16="http://schemas.microsoft.com/office/drawing/2014/main" id="{330BF9DD-F1A4-11B1-6027-985317E108D4}"/>
              </a:ext>
            </a:extLst>
          </p:cNvPr>
          <p:cNvCxnSpPr>
            <a:cxnSpLocks/>
          </p:cNvCxnSpPr>
          <p:nvPr userDrawn="1"/>
        </p:nvCxnSpPr>
        <p:spPr>
          <a:xfrm>
            <a:off x="0" y="1226820"/>
            <a:ext cx="9144000" cy="0"/>
          </a:xfrm>
          <a:prstGeom prst="line">
            <a:avLst/>
          </a:prstGeom>
          <a:ln w="114300">
            <a:solidFill>
              <a:srgbClr val="A8D6D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DF28B4-E9C9-C5E4-D38F-20FC4CFFD042}"/>
              </a:ext>
            </a:extLst>
          </p:cNvPr>
          <p:cNvCxnSpPr>
            <a:cxnSpLocks/>
          </p:cNvCxnSpPr>
          <p:nvPr userDrawn="1"/>
        </p:nvCxnSpPr>
        <p:spPr>
          <a:xfrm>
            <a:off x="0" y="1079890"/>
            <a:ext cx="9144000" cy="0"/>
          </a:xfrm>
          <a:prstGeom prst="line">
            <a:avLst/>
          </a:prstGeom>
          <a:ln w="114300">
            <a:solidFill>
              <a:srgbClr val="F19E59"/>
            </a:solidFill>
          </a:ln>
        </p:spPr>
        <p:style>
          <a:lnRef idx="1">
            <a:schemeClr val="accent1"/>
          </a:lnRef>
          <a:fillRef idx="0">
            <a:schemeClr val="accent1"/>
          </a:fillRef>
          <a:effectRef idx="0">
            <a:schemeClr val="accent1"/>
          </a:effectRef>
          <a:fontRef idx="minor">
            <a:schemeClr val="tx1"/>
          </a:fontRef>
        </p:style>
      </p:cxnSp>
      <p:pic>
        <p:nvPicPr>
          <p:cNvPr id="2" name="Picture 2" descr="Home">
            <a:extLst>
              <a:ext uri="{FF2B5EF4-FFF2-40B4-BE49-F238E27FC236}">
                <a16:creationId xmlns:a16="http://schemas.microsoft.com/office/drawing/2014/main" id="{2C3CB956-EC24-EDEF-197D-83ACEDFF2B5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33805" y="167661"/>
            <a:ext cx="1910195" cy="1659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63" r:id="rId1"/>
    <p:sldLayoutId id="2147483732" r:id="rId2"/>
    <p:sldLayoutId id="2147483730" r:id="rId3"/>
    <p:sldLayoutId id="2147483755" r:id="rId4"/>
    <p:sldLayoutId id="2147483735" r:id="rId5"/>
    <p:sldLayoutId id="2147483743" r:id="rId6"/>
    <p:sldLayoutId id="2147483744" r:id="rId7"/>
    <p:sldLayoutId id="2147483764" r:id="rId8"/>
    <p:sldLayoutId id="2147483765" r:id="rId9"/>
    <p:sldLayoutId id="2147483762" r:id="rId10"/>
    <p:sldLayoutId id="2147483751" r:id="rId11"/>
  </p:sldLayoutIdLst>
  <p:hf hdr="0"/>
  <p:txStyles>
    <p:titleStyle>
      <a:lvl1pPr algn="l" defTabSz="914400" rtl="0" eaLnBrk="1" latinLnBrk="0" hangingPunct="1">
        <a:lnSpc>
          <a:spcPct val="100000"/>
        </a:lnSpc>
        <a:spcBef>
          <a:spcPct val="0"/>
        </a:spcBef>
        <a:buNone/>
        <a:defRPr sz="3200" b="1" kern="1200" cap="all" baseline="0">
          <a:solidFill>
            <a:srgbClr val="597291"/>
          </a:solidFill>
          <a:latin typeface="+mj-lt"/>
          <a:ea typeface="+mj-ea"/>
          <a:cs typeface="+mj-cs"/>
        </a:defRPr>
      </a:lvl1pPr>
    </p:titleStyle>
    <p:bodyStyle>
      <a:lvl1pPr marL="274320" indent="-274320" algn="l" defTabSz="914400" rtl="0" eaLnBrk="1" latinLnBrk="0" hangingPunct="1">
        <a:lnSpc>
          <a:spcPct val="100000"/>
        </a:lnSpc>
        <a:spcBef>
          <a:spcPts val="768"/>
        </a:spcBef>
        <a:spcAft>
          <a:spcPts val="0"/>
        </a:spcAft>
        <a:buSzPct val="70000"/>
        <a:buFont typeface="Arial" panose="020B0604020202020204" pitchFamily="34" charset="0"/>
        <a:buChar char="•"/>
        <a:defRPr sz="3200" kern="1200">
          <a:solidFill>
            <a:schemeClr val="bg1"/>
          </a:solidFill>
          <a:latin typeface="+mn-lt"/>
          <a:ea typeface="+mn-ea"/>
          <a:cs typeface="+mn-cs"/>
        </a:defRPr>
      </a:lvl1pPr>
      <a:lvl2pPr marL="548640" indent="-274320" algn="l" defTabSz="914400" rtl="0" eaLnBrk="1" latinLnBrk="0" hangingPunct="1">
        <a:lnSpc>
          <a:spcPct val="100000"/>
        </a:lnSpc>
        <a:spcBef>
          <a:spcPts val="672"/>
        </a:spcBef>
        <a:spcAft>
          <a:spcPts val="0"/>
        </a:spcAft>
        <a:buSzPct val="70000"/>
        <a:buFont typeface="Calibri" panose="020F0502020204030204" pitchFamily="34" charset="0"/>
        <a:buChar char="−"/>
        <a:defRPr sz="2800" kern="1200">
          <a:solidFill>
            <a:schemeClr val="bg1"/>
          </a:solidFill>
          <a:latin typeface="+mn-lt"/>
          <a:ea typeface="+mn-ea"/>
          <a:cs typeface="+mn-cs"/>
        </a:defRPr>
      </a:lvl2pPr>
      <a:lvl3pPr marL="1144800" indent="-230400" algn="l" defTabSz="914400" rtl="0" eaLnBrk="1" latinLnBrk="0" hangingPunct="1">
        <a:lnSpc>
          <a:spcPct val="100000"/>
        </a:lnSpc>
        <a:spcBef>
          <a:spcPts val="24"/>
        </a:spcBef>
        <a:spcAft>
          <a:spcPts val="0"/>
        </a:spcAft>
        <a:buSzPct val="70000"/>
        <a:buFont typeface="Arial" panose="020B0604020202020204" pitchFamily="34" charset="0"/>
        <a:buChar char="•"/>
        <a:defRPr sz="2400" kern="1200">
          <a:solidFill>
            <a:schemeClr val="bg1"/>
          </a:solidFill>
          <a:latin typeface="+mn-lt"/>
          <a:ea typeface="+mn-ea"/>
          <a:cs typeface="+mn-cs"/>
        </a:defRPr>
      </a:lvl3pPr>
      <a:lvl4pPr marL="1602000" indent="0" algn="l" defTabSz="914400" rtl="0" eaLnBrk="1" latinLnBrk="0" hangingPunct="1">
        <a:lnSpc>
          <a:spcPct val="100000"/>
        </a:lnSpc>
        <a:spcBef>
          <a:spcPts val="480"/>
        </a:spcBef>
        <a:spcAft>
          <a:spcPts val="0"/>
        </a:spcAft>
        <a:buFont typeface="Arial" panose="020B0604020202020204" pitchFamily="34" charset="0"/>
        <a:buChar char="​"/>
        <a:defRPr sz="2000" b="0" kern="1200">
          <a:solidFill>
            <a:schemeClr val="bg1"/>
          </a:solidFill>
          <a:latin typeface="+mn-lt"/>
          <a:ea typeface="+mn-ea"/>
          <a:cs typeface="+mn-cs"/>
        </a:defRPr>
      </a:lvl4pPr>
      <a:lvl5pPr marL="2059200" indent="-230400" algn="l" defTabSz="914400" rtl="0" eaLnBrk="1" latinLnBrk="0" hangingPunct="1">
        <a:lnSpc>
          <a:spcPct val="100000"/>
        </a:lnSpc>
        <a:spcBef>
          <a:spcPts val="480"/>
        </a:spcBef>
        <a:spcAft>
          <a:spcPts val="0"/>
        </a:spcAft>
        <a:buSzPct val="70000"/>
        <a:buFont typeface="Arial" panose="020B0604020202020204" pitchFamily="34" charset="0"/>
        <a:buChar char="»"/>
        <a:tabLst/>
        <a:defRPr sz="2000" kern="1200">
          <a:solidFill>
            <a:schemeClr val="bg1"/>
          </a:solidFill>
          <a:latin typeface="+mn-lt"/>
          <a:ea typeface="+mn-ea"/>
          <a:cs typeface="+mn-cs"/>
        </a:defRPr>
      </a:lvl5pPr>
      <a:lvl6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6pPr>
      <a:lvl7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baseline="0">
          <a:solidFill>
            <a:schemeClr val="bg1"/>
          </a:solidFill>
          <a:latin typeface="+mn-lt"/>
          <a:ea typeface="+mn-ea"/>
          <a:cs typeface="+mn-cs"/>
        </a:defRPr>
      </a:lvl7pPr>
      <a:lvl8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8pPr>
      <a:lvl9pPr marL="457200" indent="-457200" algn="l" defTabSz="914400" rtl="0" eaLnBrk="1" latinLnBrk="0" hangingPunct="1">
        <a:lnSpc>
          <a:spcPct val="100000"/>
        </a:lnSpc>
        <a:spcBef>
          <a:spcPts val="768"/>
        </a:spcBef>
        <a:spcAft>
          <a:spcPts val="0"/>
        </a:spcAft>
        <a:buSzPct val="70000"/>
        <a:buFont typeface="Arial" panose="020B0604020202020204" pitchFamily="34" charset="0"/>
        <a:buChar char="•"/>
        <a:defRPr sz="3600" b="0" kern="1200" baseline="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9" userDrawn="1">
          <p15:clr>
            <a:srgbClr val="F26B43"/>
          </p15:clr>
        </p15:guide>
        <p15:guide id="2" pos="5478" userDrawn="1">
          <p15:clr>
            <a:srgbClr val="F26B43"/>
          </p15:clr>
        </p15:guide>
        <p15:guide id="3" orient="horz" pos="899" userDrawn="1">
          <p15:clr>
            <a:srgbClr val="F26B43"/>
          </p15:clr>
        </p15:guide>
        <p15:guide id="4" orient="horz" pos="3874" userDrawn="1">
          <p15:clr>
            <a:srgbClr val="F26B43"/>
          </p15:clr>
        </p15:guide>
        <p15:guide id="5" orient="horz" pos="1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hyperlink" Target="mailto:dnichols@ci.bandon.or.u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D3AEDF0-DA2B-46C3-8F0D-43AFDDB1943C}"/>
              </a:ext>
            </a:extLst>
          </p:cNvPr>
          <p:cNvSpPr>
            <a:spLocks noGrp="1"/>
          </p:cNvSpPr>
          <p:nvPr>
            <p:ph type="subTitle" idx="1"/>
          </p:nvPr>
        </p:nvSpPr>
        <p:spPr>
          <a:xfrm>
            <a:off x="1948132" y="2820398"/>
            <a:ext cx="4343401" cy="1311167"/>
          </a:xfrm>
        </p:spPr>
        <p:txBody>
          <a:bodyPr>
            <a:normAutofit/>
          </a:bodyPr>
          <a:lstStyle/>
          <a:p>
            <a:endParaRPr lang="en-US" dirty="0"/>
          </a:p>
          <a:p>
            <a:r>
              <a:rPr lang="en-US" dirty="0"/>
              <a:t>Project Advisory Committee Meeting #2</a:t>
            </a:r>
          </a:p>
        </p:txBody>
      </p:sp>
      <p:sp>
        <p:nvSpPr>
          <p:cNvPr id="5" name="Text Placeholder 4">
            <a:extLst>
              <a:ext uri="{FF2B5EF4-FFF2-40B4-BE49-F238E27FC236}">
                <a16:creationId xmlns:a16="http://schemas.microsoft.com/office/drawing/2014/main" id="{AE94492C-BAB7-476B-94EC-15ED6C6D8995}"/>
              </a:ext>
            </a:extLst>
          </p:cNvPr>
          <p:cNvSpPr>
            <a:spLocks noGrp="1"/>
          </p:cNvSpPr>
          <p:nvPr>
            <p:ph type="body" sz="quarter" idx="11"/>
          </p:nvPr>
        </p:nvSpPr>
        <p:spPr/>
        <p:txBody>
          <a:bodyPr/>
          <a:lstStyle/>
          <a:p>
            <a:r>
              <a:rPr lang="de-DE" sz="2000" b="1" dirty="0"/>
              <a:t>November 1, 2023 – 10 am – 11:30 AM</a:t>
            </a:r>
            <a:endParaRPr lang="en-US" sz="2000" b="1" dirty="0"/>
          </a:p>
        </p:txBody>
      </p:sp>
      <p:pic>
        <p:nvPicPr>
          <p:cNvPr id="1026" name="Picture 2" descr="Home">
            <a:extLst>
              <a:ext uri="{FF2B5EF4-FFF2-40B4-BE49-F238E27FC236}">
                <a16:creationId xmlns:a16="http://schemas.microsoft.com/office/drawing/2014/main" id="{FBE66296-1F84-7911-9E44-2CD11EDA0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00" y="1617318"/>
            <a:ext cx="1910195" cy="165967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9">
            <a:extLst>
              <a:ext uri="{FF2B5EF4-FFF2-40B4-BE49-F238E27FC236}">
                <a16:creationId xmlns:a16="http://schemas.microsoft.com/office/drawing/2014/main" id="{DB5D5585-5249-C43F-EE54-17D43DFC7362}"/>
              </a:ext>
            </a:extLst>
          </p:cNvPr>
          <p:cNvSpPr txBox="1">
            <a:spLocks/>
          </p:cNvSpPr>
          <p:nvPr/>
        </p:nvSpPr>
        <p:spPr>
          <a:xfrm>
            <a:off x="1868641" y="1617318"/>
            <a:ext cx="6601104" cy="1311167"/>
          </a:xfrm>
          <a:prstGeom prst="rect">
            <a:avLst/>
          </a:prstGeom>
        </p:spPr>
        <p:txBody>
          <a:bodyPr vert="horz" lIns="0" tIns="46800" rIns="0" bIns="46800" rtlCol="0" anchor="b" anchorCtr="0">
            <a:normAutofit/>
          </a:bodyPr>
          <a:lst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a:lstStyle>
          <a:p>
            <a:r>
              <a:rPr lang="en-US" cap="none" dirty="0">
                <a:solidFill>
                  <a:srgbClr val="597291"/>
                </a:solidFill>
              </a:rPr>
              <a:t>City of Bandon </a:t>
            </a:r>
          </a:p>
          <a:p>
            <a:r>
              <a:rPr lang="en-US" b="1" dirty="0">
                <a:solidFill>
                  <a:srgbClr val="597291"/>
                </a:solidFill>
              </a:rPr>
              <a:t>TRANSPORTATION SYSTEM PLAN</a:t>
            </a:r>
          </a:p>
        </p:txBody>
      </p:sp>
    </p:spTree>
    <p:custDataLst>
      <p:tags r:id="rId1"/>
    </p:custDataLst>
    <p:extLst>
      <p:ext uri="{BB962C8B-B14F-4D97-AF65-F5344CB8AC3E}">
        <p14:creationId xmlns:p14="http://schemas.microsoft.com/office/powerpoint/2010/main" val="1074278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6FAD-AAE2-4AD1-969E-B51BF7DAFA5B}"/>
              </a:ext>
            </a:extLst>
          </p:cNvPr>
          <p:cNvSpPr>
            <a:spLocks noGrp="1"/>
          </p:cNvSpPr>
          <p:nvPr>
            <p:ph type="title"/>
          </p:nvPr>
        </p:nvSpPr>
        <p:spPr/>
        <p:txBody>
          <a:bodyPr/>
          <a:lstStyle/>
          <a:p>
            <a:r>
              <a:rPr lang="en-US" dirty="0"/>
              <a:t>What Is a TSP? (Continued)</a:t>
            </a:r>
          </a:p>
        </p:txBody>
      </p:sp>
      <p:sp>
        <p:nvSpPr>
          <p:cNvPr id="3" name="Content Placeholder 2">
            <a:extLst>
              <a:ext uri="{FF2B5EF4-FFF2-40B4-BE49-F238E27FC236}">
                <a16:creationId xmlns:a16="http://schemas.microsoft.com/office/drawing/2014/main" id="{C8E14735-E141-4CB2-9F8B-C0F213FFAC04}"/>
              </a:ext>
            </a:extLst>
          </p:cNvPr>
          <p:cNvSpPr>
            <a:spLocks noGrp="1"/>
          </p:cNvSpPr>
          <p:nvPr>
            <p:ph idx="1"/>
          </p:nvPr>
        </p:nvSpPr>
        <p:spPr>
          <a:xfrm>
            <a:off x="538605" y="1713110"/>
            <a:ext cx="3912675" cy="4434816"/>
          </a:xfrm>
        </p:spPr>
        <p:txBody>
          <a:bodyPr/>
          <a:lstStyle/>
          <a:p>
            <a:pPr>
              <a:spcBef>
                <a:spcPts val="0"/>
              </a:spcBef>
              <a:spcAft>
                <a:spcPts val="600"/>
              </a:spcAft>
            </a:pPr>
            <a:r>
              <a:rPr lang="en-US" sz="2400" dirty="0"/>
              <a:t>Goals and objectives to guide process</a:t>
            </a:r>
          </a:p>
          <a:p>
            <a:pPr>
              <a:spcBef>
                <a:spcPts val="0"/>
              </a:spcBef>
              <a:spcAft>
                <a:spcPts val="600"/>
              </a:spcAft>
            </a:pPr>
            <a:r>
              <a:rPr lang="en-US" sz="2400" dirty="0"/>
              <a:t>Prioritize projects, programs</a:t>
            </a:r>
          </a:p>
          <a:p>
            <a:pPr>
              <a:spcBef>
                <a:spcPts val="0"/>
              </a:spcBef>
              <a:spcAft>
                <a:spcPts val="600"/>
              </a:spcAft>
            </a:pPr>
            <a:r>
              <a:rPr lang="en-US" sz="2400" dirty="0"/>
              <a:t>Funding options</a:t>
            </a:r>
          </a:p>
          <a:p>
            <a:pPr>
              <a:spcBef>
                <a:spcPts val="0"/>
              </a:spcBef>
              <a:spcAft>
                <a:spcPts val="600"/>
              </a:spcAft>
            </a:pPr>
            <a:r>
              <a:rPr lang="en-US" sz="2400" dirty="0"/>
              <a:t>City code updates</a:t>
            </a:r>
          </a:p>
          <a:p>
            <a:pPr lvl="1">
              <a:spcBef>
                <a:spcPts val="0"/>
              </a:spcBef>
              <a:spcAft>
                <a:spcPts val="600"/>
              </a:spcAft>
            </a:pPr>
            <a:r>
              <a:rPr lang="en-US" sz="2000" dirty="0"/>
              <a:t>Comply with state rules</a:t>
            </a:r>
          </a:p>
          <a:p>
            <a:pPr lvl="1">
              <a:spcBef>
                <a:spcPts val="0"/>
              </a:spcBef>
              <a:spcAft>
                <a:spcPts val="600"/>
              </a:spcAft>
            </a:pPr>
            <a:r>
              <a:rPr lang="en-US" sz="2000" dirty="0"/>
              <a:t>Consider rules for new development</a:t>
            </a:r>
          </a:p>
        </p:txBody>
      </p:sp>
      <p:sp>
        <p:nvSpPr>
          <p:cNvPr id="5" name="Date Placeholder 4">
            <a:extLst>
              <a:ext uri="{FF2B5EF4-FFF2-40B4-BE49-F238E27FC236}">
                <a16:creationId xmlns:a16="http://schemas.microsoft.com/office/drawing/2014/main" id="{D834AA73-79D3-4F1B-91FF-BEBB380C68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E8CB7D-960E-4FCC-8B43-636077DCE4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A57AD9-4697-4767-9BE5-A32318436222}"/>
              </a:ext>
            </a:extLst>
          </p:cNvPr>
          <p:cNvSpPr>
            <a:spLocks noGrp="1"/>
          </p:cNvSpPr>
          <p:nvPr>
            <p:ph type="sldNum" sz="quarter" idx="12"/>
          </p:nvPr>
        </p:nvSpPr>
        <p:spPr/>
        <p:txBody>
          <a:bodyPr/>
          <a:lstStyle/>
          <a:p>
            <a:fld id="{24C8C45C-947F-4981-8B3F-4F32E973C901}" type="slidenum">
              <a:rPr lang="en-US" smtClean="0"/>
              <a:pPr/>
              <a:t>10</a:t>
            </a:fld>
            <a:endParaRPr lang="en-US" dirty="0"/>
          </a:p>
        </p:txBody>
      </p:sp>
      <p:pic>
        <p:nvPicPr>
          <p:cNvPr id="9" name="Picture 8" descr="A rock formations on a beach&#10;&#10;Description automatically generated">
            <a:extLst>
              <a:ext uri="{FF2B5EF4-FFF2-40B4-BE49-F238E27FC236}">
                <a16:creationId xmlns:a16="http://schemas.microsoft.com/office/drawing/2014/main" id="{7F442606-1202-B869-F083-3D3123AD5D20}"/>
              </a:ext>
            </a:extLst>
          </p:cNvPr>
          <p:cNvPicPr>
            <a:picLocks noChangeAspect="1"/>
          </p:cNvPicPr>
          <p:nvPr/>
        </p:nvPicPr>
        <p:blipFill>
          <a:blip r:embed="rId3"/>
          <a:stretch>
            <a:fillRect/>
          </a:stretch>
        </p:blipFill>
        <p:spPr>
          <a:xfrm>
            <a:off x="5429250" y="1802979"/>
            <a:ext cx="3076575" cy="4614117"/>
          </a:xfrm>
          <a:prstGeom prst="rect">
            <a:avLst/>
          </a:prstGeom>
        </p:spPr>
      </p:pic>
    </p:spTree>
    <p:extLst>
      <p:ext uri="{BB962C8B-B14F-4D97-AF65-F5344CB8AC3E}">
        <p14:creationId xmlns:p14="http://schemas.microsoft.com/office/powerpoint/2010/main" val="2072048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6FAD-AAE2-4AD1-969E-B51BF7DAFA5B}"/>
              </a:ext>
            </a:extLst>
          </p:cNvPr>
          <p:cNvSpPr>
            <a:spLocks noGrp="1"/>
          </p:cNvSpPr>
          <p:nvPr>
            <p:ph type="title"/>
          </p:nvPr>
        </p:nvSpPr>
        <p:spPr/>
        <p:txBody>
          <a:bodyPr/>
          <a:lstStyle/>
          <a:p>
            <a:r>
              <a:rPr lang="en-US" dirty="0"/>
              <a:t>Schedule</a:t>
            </a:r>
          </a:p>
        </p:txBody>
      </p:sp>
      <p:sp>
        <p:nvSpPr>
          <p:cNvPr id="3" name="Content Placeholder 2">
            <a:extLst>
              <a:ext uri="{FF2B5EF4-FFF2-40B4-BE49-F238E27FC236}">
                <a16:creationId xmlns:a16="http://schemas.microsoft.com/office/drawing/2014/main" id="{C8E14735-E141-4CB2-9F8B-C0F213FFAC04}"/>
              </a:ext>
            </a:extLst>
          </p:cNvPr>
          <p:cNvSpPr>
            <a:spLocks noGrp="1"/>
          </p:cNvSpPr>
          <p:nvPr>
            <p:ph idx="1"/>
          </p:nvPr>
        </p:nvSpPr>
        <p:spPr>
          <a:xfrm>
            <a:off x="538605" y="1741251"/>
            <a:ext cx="6419756" cy="610063"/>
          </a:xfrm>
        </p:spPr>
        <p:txBody>
          <a:bodyPr/>
          <a:lstStyle/>
          <a:p>
            <a:pPr marL="0" indent="0">
              <a:spcBef>
                <a:spcPts val="0"/>
              </a:spcBef>
              <a:spcAft>
                <a:spcPts val="600"/>
              </a:spcAft>
              <a:buNone/>
            </a:pPr>
            <a:r>
              <a:rPr lang="en-US" sz="2400" dirty="0"/>
              <a:t>Expected to continue into late 2024</a:t>
            </a:r>
          </a:p>
        </p:txBody>
      </p:sp>
      <p:sp>
        <p:nvSpPr>
          <p:cNvPr id="5" name="Date Placeholder 4">
            <a:extLst>
              <a:ext uri="{FF2B5EF4-FFF2-40B4-BE49-F238E27FC236}">
                <a16:creationId xmlns:a16="http://schemas.microsoft.com/office/drawing/2014/main" id="{D834AA73-79D3-4F1B-91FF-BEBB380C68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E8CB7D-960E-4FCC-8B43-636077DCE4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A57AD9-4697-4767-9BE5-A32318436222}"/>
              </a:ext>
            </a:extLst>
          </p:cNvPr>
          <p:cNvSpPr>
            <a:spLocks noGrp="1"/>
          </p:cNvSpPr>
          <p:nvPr>
            <p:ph type="sldNum" sz="quarter" idx="12"/>
          </p:nvPr>
        </p:nvSpPr>
        <p:spPr/>
        <p:txBody>
          <a:bodyPr/>
          <a:lstStyle/>
          <a:p>
            <a:fld id="{24C8C45C-947F-4981-8B3F-4F32E973C901}" type="slidenum">
              <a:rPr lang="en-US" smtClean="0"/>
              <a:pPr/>
              <a:t>11</a:t>
            </a:fld>
            <a:endParaRPr lang="en-US" dirty="0"/>
          </a:p>
        </p:txBody>
      </p:sp>
      <p:pic>
        <p:nvPicPr>
          <p:cNvPr id="8" name="Picture 7" descr="A diagram of a diagram&#10;&#10;Description automatically generated">
            <a:extLst>
              <a:ext uri="{FF2B5EF4-FFF2-40B4-BE49-F238E27FC236}">
                <a16:creationId xmlns:a16="http://schemas.microsoft.com/office/drawing/2014/main" id="{9CE59F79-A1B8-1548-973F-6FC5F25E7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69" y="2645661"/>
            <a:ext cx="8508983" cy="1770695"/>
          </a:xfrm>
          <a:prstGeom prst="rect">
            <a:avLst/>
          </a:prstGeom>
        </p:spPr>
      </p:pic>
      <p:sp>
        <p:nvSpPr>
          <p:cNvPr id="9" name="TextBox 8">
            <a:extLst>
              <a:ext uri="{FF2B5EF4-FFF2-40B4-BE49-F238E27FC236}">
                <a16:creationId xmlns:a16="http://schemas.microsoft.com/office/drawing/2014/main" id="{0D31063E-5B5E-FD53-D159-069C6E56E944}"/>
              </a:ext>
            </a:extLst>
          </p:cNvPr>
          <p:cNvSpPr txBox="1"/>
          <p:nvPr/>
        </p:nvSpPr>
        <p:spPr>
          <a:xfrm>
            <a:off x="2201785" y="4873556"/>
            <a:ext cx="1546698" cy="276999"/>
          </a:xfrm>
          <a:prstGeom prst="rect">
            <a:avLst/>
          </a:prstGeom>
          <a:noFill/>
        </p:spPr>
        <p:txBody>
          <a:bodyPr wrap="square" lIns="0" tIns="0" rIns="0" bIns="0" rtlCol="0">
            <a:spAutoFit/>
          </a:bodyPr>
          <a:lstStyle/>
          <a:p>
            <a:r>
              <a:rPr lang="en-US" i="1" dirty="0">
                <a:solidFill>
                  <a:srgbClr val="597291"/>
                </a:solidFill>
              </a:rPr>
              <a:t>We are here!</a:t>
            </a:r>
          </a:p>
        </p:txBody>
      </p:sp>
      <p:cxnSp>
        <p:nvCxnSpPr>
          <p:cNvPr id="13" name="Straight Arrow Connector 12">
            <a:extLst>
              <a:ext uri="{FF2B5EF4-FFF2-40B4-BE49-F238E27FC236}">
                <a16:creationId xmlns:a16="http://schemas.microsoft.com/office/drawing/2014/main" id="{48CCB44C-60D4-7D28-B683-0118A38D0D05}"/>
              </a:ext>
            </a:extLst>
          </p:cNvPr>
          <p:cNvCxnSpPr>
            <a:cxnSpLocks/>
          </p:cNvCxnSpPr>
          <p:nvPr/>
        </p:nvCxnSpPr>
        <p:spPr>
          <a:xfrm flipV="1">
            <a:off x="3035030" y="4416356"/>
            <a:ext cx="214008" cy="457200"/>
          </a:xfrm>
          <a:prstGeom prst="straightConnector1">
            <a:avLst/>
          </a:prstGeom>
          <a:ln w="63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613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A14051-D9C3-4EAC-BAF8-1C0D12CE6D2C}"/>
              </a:ext>
            </a:extLst>
          </p:cNvPr>
          <p:cNvSpPr>
            <a:spLocks noGrp="1"/>
          </p:cNvSpPr>
          <p:nvPr>
            <p:ph type="ctrTitle"/>
          </p:nvPr>
        </p:nvSpPr>
        <p:spPr/>
        <p:txBody>
          <a:bodyPr/>
          <a:lstStyle/>
          <a:p>
            <a:r>
              <a:rPr lang="en-US" dirty="0"/>
              <a:t>Existing Conditions</a:t>
            </a:r>
          </a:p>
        </p:txBody>
      </p:sp>
      <p:sp>
        <p:nvSpPr>
          <p:cNvPr id="8" name="Subtitle 7">
            <a:extLst>
              <a:ext uri="{FF2B5EF4-FFF2-40B4-BE49-F238E27FC236}">
                <a16:creationId xmlns:a16="http://schemas.microsoft.com/office/drawing/2014/main" id="{3F1FE715-C955-43B0-B756-649697DA7277}"/>
              </a:ext>
            </a:extLst>
          </p:cNvPr>
          <p:cNvSpPr>
            <a:spLocks noGrp="1"/>
          </p:cNvSpPr>
          <p:nvPr>
            <p:ph type="subTitle" idx="1"/>
          </p:nvPr>
        </p:nvSpPr>
        <p:spPr/>
        <p:txBody>
          <a:bodyPr>
            <a:normAutofit/>
          </a:bodyPr>
          <a:lstStyle/>
          <a:p>
            <a:r>
              <a:rPr lang="en-US" sz="3200" dirty="0"/>
              <a:t>Issues and Needs</a:t>
            </a:r>
          </a:p>
        </p:txBody>
      </p:sp>
      <p:sp>
        <p:nvSpPr>
          <p:cNvPr id="4" name="Date Placeholder 3">
            <a:extLst>
              <a:ext uri="{FF2B5EF4-FFF2-40B4-BE49-F238E27FC236}">
                <a16:creationId xmlns:a16="http://schemas.microsoft.com/office/drawing/2014/main" id="{4E125A04-C6B5-4CC5-A67B-1807151BE80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DB8CEFB-77FE-411D-8C67-FC043DE52F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E2C893-060D-437A-92B7-065B6E9B395D}"/>
              </a:ext>
            </a:extLst>
          </p:cNvPr>
          <p:cNvSpPr>
            <a:spLocks noGrp="1"/>
          </p:cNvSpPr>
          <p:nvPr>
            <p:ph type="sldNum" sz="quarter" idx="12"/>
          </p:nvPr>
        </p:nvSpPr>
        <p:spPr/>
        <p:txBody>
          <a:bodyPr/>
          <a:lstStyle/>
          <a:p>
            <a:fld id="{24C8C45C-947F-4981-8B3F-4F32E973C901}" type="slidenum">
              <a:rPr lang="en-US" smtClean="0"/>
              <a:pPr/>
              <a:t>12</a:t>
            </a:fld>
            <a:endParaRPr lang="en-US" dirty="0"/>
          </a:p>
        </p:txBody>
      </p:sp>
    </p:spTree>
    <p:extLst>
      <p:ext uri="{BB962C8B-B14F-4D97-AF65-F5344CB8AC3E}">
        <p14:creationId xmlns:p14="http://schemas.microsoft.com/office/powerpoint/2010/main" val="308910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5BEE-3BA7-45B0-904B-C6636CC677EF}"/>
              </a:ext>
            </a:extLst>
          </p:cNvPr>
          <p:cNvSpPr>
            <a:spLocks noGrp="1"/>
          </p:cNvSpPr>
          <p:nvPr>
            <p:ph type="title"/>
          </p:nvPr>
        </p:nvSpPr>
        <p:spPr>
          <a:xfrm>
            <a:off x="538605" y="316800"/>
            <a:ext cx="7471539" cy="687600"/>
          </a:xfrm>
        </p:spPr>
        <p:txBody>
          <a:bodyPr>
            <a:normAutofit/>
          </a:bodyPr>
          <a:lstStyle/>
          <a:p>
            <a:r>
              <a:rPr lang="en-US" sz="2800" dirty="0"/>
              <a:t>Issues and Needs (Street Network)</a:t>
            </a:r>
          </a:p>
        </p:txBody>
      </p:sp>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13</a:t>
            </a:fld>
            <a:endParaRPr lang="en-US" dirty="0"/>
          </a:p>
        </p:txBody>
      </p:sp>
      <p:sp>
        <p:nvSpPr>
          <p:cNvPr id="7" name="Content Placeholder 2">
            <a:extLst>
              <a:ext uri="{FF2B5EF4-FFF2-40B4-BE49-F238E27FC236}">
                <a16:creationId xmlns:a16="http://schemas.microsoft.com/office/drawing/2014/main" id="{D3B412E6-F7CF-C0CA-1D35-52596D6CC600}"/>
              </a:ext>
            </a:extLst>
          </p:cNvPr>
          <p:cNvSpPr txBox="1">
            <a:spLocks/>
          </p:cNvSpPr>
          <p:nvPr/>
        </p:nvSpPr>
        <p:spPr>
          <a:xfrm>
            <a:off x="538604" y="1595337"/>
            <a:ext cx="3912675" cy="4552590"/>
          </a:xfrm>
          <a:prstGeom prst="rect">
            <a:avLst/>
          </a:prstGeom>
        </p:spPr>
        <p:txBody>
          <a:bodyPr vert="horz" lIns="0" tIns="0" rIns="0" bIns="0" rtlCol="0">
            <a:noAutofit/>
          </a:bodyPr>
          <a:lstStyle>
            <a:lvl1pPr marL="274320" indent="-274320" algn="l" defTabSz="914400" rtl="0" eaLnBrk="1" latinLnBrk="0" hangingPunct="1">
              <a:lnSpc>
                <a:spcPct val="100000"/>
              </a:lnSpc>
              <a:spcBef>
                <a:spcPts val="768"/>
              </a:spcBef>
              <a:spcAft>
                <a:spcPts val="0"/>
              </a:spcAft>
              <a:buSzPct val="70000"/>
              <a:buFont typeface="Arial" panose="020B0604020202020204" pitchFamily="34" charset="0"/>
              <a:buChar char="•"/>
              <a:defRPr sz="3200" kern="1200">
                <a:solidFill>
                  <a:schemeClr val="bg1"/>
                </a:solidFill>
                <a:latin typeface="+mn-lt"/>
                <a:ea typeface="+mn-ea"/>
                <a:cs typeface="+mn-cs"/>
              </a:defRPr>
            </a:lvl1pPr>
            <a:lvl2pPr marL="548640" indent="-274320" algn="l" defTabSz="914400" rtl="0" eaLnBrk="1" latinLnBrk="0" hangingPunct="1">
              <a:lnSpc>
                <a:spcPct val="100000"/>
              </a:lnSpc>
              <a:spcBef>
                <a:spcPts val="672"/>
              </a:spcBef>
              <a:spcAft>
                <a:spcPts val="0"/>
              </a:spcAft>
              <a:buSzPct val="70000"/>
              <a:buFont typeface="Calibri" panose="020F0502020204030204" pitchFamily="34" charset="0"/>
              <a:buChar char="−"/>
              <a:defRPr sz="2800" kern="1200">
                <a:solidFill>
                  <a:schemeClr val="bg1"/>
                </a:solidFill>
                <a:latin typeface="+mn-lt"/>
                <a:ea typeface="+mn-ea"/>
                <a:cs typeface="+mn-cs"/>
              </a:defRPr>
            </a:lvl2pPr>
            <a:lvl3pPr marL="1144800" indent="-230400" algn="l" defTabSz="914400" rtl="0" eaLnBrk="1" latinLnBrk="0" hangingPunct="1">
              <a:lnSpc>
                <a:spcPct val="100000"/>
              </a:lnSpc>
              <a:spcBef>
                <a:spcPts val="24"/>
              </a:spcBef>
              <a:spcAft>
                <a:spcPts val="0"/>
              </a:spcAft>
              <a:buSzPct val="70000"/>
              <a:buFont typeface="Arial" panose="020B0604020202020204" pitchFamily="34" charset="0"/>
              <a:buChar char="•"/>
              <a:defRPr sz="2400" kern="1200">
                <a:solidFill>
                  <a:schemeClr val="bg1"/>
                </a:solidFill>
                <a:latin typeface="+mn-lt"/>
                <a:ea typeface="+mn-ea"/>
                <a:cs typeface="+mn-cs"/>
              </a:defRPr>
            </a:lvl3pPr>
            <a:lvl4pPr marL="1602000" indent="0" algn="l" defTabSz="914400" rtl="0" eaLnBrk="1" latinLnBrk="0" hangingPunct="1">
              <a:lnSpc>
                <a:spcPct val="100000"/>
              </a:lnSpc>
              <a:spcBef>
                <a:spcPts val="480"/>
              </a:spcBef>
              <a:spcAft>
                <a:spcPts val="0"/>
              </a:spcAft>
              <a:buFont typeface="Arial" panose="020B0604020202020204" pitchFamily="34" charset="0"/>
              <a:buChar char="​"/>
              <a:defRPr sz="2000" b="0" kern="1200">
                <a:solidFill>
                  <a:schemeClr val="bg1"/>
                </a:solidFill>
                <a:latin typeface="+mn-lt"/>
                <a:ea typeface="+mn-ea"/>
                <a:cs typeface="+mn-cs"/>
              </a:defRPr>
            </a:lvl4pPr>
            <a:lvl5pPr marL="2059200" indent="-230400" algn="l" defTabSz="914400" rtl="0" eaLnBrk="1" latinLnBrk="0" hangingPunct="1">
              <a:lnSpc>
                <a:spcPct val="100000"/>
              </a:lnSpc>
              <a:spcBef>
                <a:spcPts val="480"/>
              </a:spcBef>
              <a:spcAft>
                <a:spcPts val="0"/>
              </a:spcAft>
              <a:buSzPct val="70000"/>
              <a:buFont typeface="Arial" panose="020B0604020202020204" pitchFamily="34" charset="0"/>
              <a:buChar char="»"/>
              <a:tabLst/>
              <a:defRPr sz="2000" kern="1200">
                <a:solidFill>
                  <a:schemeClr val="bg1"/>
                </a:solidFill>
                <a:latin typeface="+mn-lt"/>
                <a:ea typeface="+mn-ea"/>
                <a:cs typeface="+mn-cs"/>
              </a:defRPr>
            </a:lvl5pPr>
            <a:lvl6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6pPr>
            <a:lvl7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baseline="0">
                <a:solidFill>
                  <a:schemeClr val="bg1"/>
                </a:solidFill>
                <a:latin typeface="+mn-lt"/>
                <a:ea typeface="+mn-ea"/>
                <a:cs typeface="+mn-cs"/>
              </a:defRPr>
            </a:lvl7pPr>
            <a:lvl8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8pPr>
            <a:lvl9pPr marL="457200" indent="-457200" algn="l" defTabSz="914400" rtl="0" eaLnBrk="1" latinLnBrk="0" hangingPunct="1">
              <a:lnSpc>
                <a:spcPct val="100000"/>
              </a:lnSpc>
              <a:spcBef>
                <a:spcPts val="768"/>
              </a:spcBef>
              <a:spcAft>
                <a:spcPts val="0"/>
              </a:spcAft>
              <a:buSzPct val="70000"/>
              <a:buFont typeface="Arial" panose="020B0604020202020204" pitchFamily="34" charset="0"/>
              <a:buChar char="•"/>
              <a:defRPr sz="3600" b="0" kern="1200" baseline="0">
                <a:solidFill>
                  <a:schemeClr val="bg1"/>
                </a:solidFill>
                <a:latin typeface="+mn-lt"/>
                <a:ea typeface="+mn-ea"/>
                <a:cs typeface="+mn-cs"/>
              </a:defRPr>
            </a:lvl9pPr>
          </a:lstStyle>
          <a:p>
            <a:pPr marL="365760" indent="-365760">
              <a:spcBef>
                <a:spcPts val="0"/>
              </a:spcBef>
              <a:spcAft>
                <a:spcPts val="600"/>
              </a:spcAft>
            </a:pPr>
            <a:endParaRPr lang="en-US" sz="2200" dirty="0"/>
          </a:p>
        </p:txBody>
      </p:sp>
      <p:sp>
        <p:nvSpPr>
          <p:cNvPr id="10" name="Content Placeholder 2">
            <a:extLst>
              <a:ext uri="{FF2B5EF4-FFF2-40B4-BE49-F238E27FC236}">
                <a16:creationId xmlns:a16="http://schemas.microsoft.com/office/drawing/2014/main" id="{77F68F13-5B0F-5E02-53CA-6D7E26302A60}"/>
              </a:ext>
            </a:extLst>
          </p:cNvPr>
          <p:cNvSpPr txBox="1">
            <a:spLocks/>
          </p:cNvSpPr>
          <p:nvPr/>
        </p:nvSpPr>
        <p:spPr>
          <a:xfrm>
            <a:off x="538605" y="1741685"/>
            <a:ext cx="4036500" cy="4406241"/>
          </a:xfrm>
          <a:prstGeom prst="rect">
            <a:avLst/>
          </a:prstGeom>
        </p:spPr>
        <p:txBody>
          <a:bodyPr vert="horz" lIns="0" tIns="0" rIns="0" bIns="0" rtlCol="0" anchor="t">
            <a:noAutofit/>
          </a:bodyPr>
          <a:lstStyle>
            <a:lvl1pPr marL="274320" indent="-274320" algn="l" defTabSz="914400" rtl="0" eaLnBrk="1" latinLnBrk="0" hangingPunct="1">
              <a:lnSpc>
                <a:spcPct val="100000"/>
              </a:lnSpc>
              <a:spcBef>
                <a:spcPts val="768"/>
              </a:spcBef>
              <a:spcAft>
                <a:spcPts val="0"/>
              </a:spcAft>
              <a:buSzPct val="70000"/>
              <a:buFont typeface="Arial" panose="020B0604020202020204" pitchFamily="34" charset="0"/>
              <a:buChar char="•"/>
              <a:defRPr sz="3200" kern="1200">
                <a:solidFill>
                  <a:schemeClr val="bg1"/>
                </a:solidFill>
                <a:latin typeface="+mn-lt"/>
                <a:ea typeface="+mn-ea"/>
                <a:cs typeface="+mn-cs"/>
              </a:defRPr>
            </a:lvl1pPr>
            <a:lvl2pPr marL="548640" indent="-274320" algn="l" defTabSz="914400" rtl="0" eaLnBrk="1" latinLnBrk="0" hangingPunct="1">
              <a:lnSpc>
                <a:spcPct val="100000"/>
              </a:lnSpc>
              <a:spcBef>
                <a:spcPts val="672"/>
              </a:spcBef>
              <a:spcAft>
                <a:spcPts val="0"/>
              </a:spcAft>
              <a:buSzPct val="70000"/>
              <a:buFont typeface="Calibri" panose="020F0502020204030204" pitchFamily="34" charset="0"/>
              <a:buChar char="−"/>
              <a:defRPr sz="2800" kern="1200">
                <a:solidFill>
                  <a:schemeClr val="bg1"/>
                </a:solidFill>
                <a:latin typeface="+mn-lt"/>
                <a:ea typeface="+mn-ea"/>
                <a:cs typeface="+mn-cs"/>
              </a:defRPr>
            </a:lvl2pPr>
            <a:lvl3pPr marL="1144800" indent="-230400" algn="l" defTabSz="914400" rtl="0" eaLnBrk="1" latinLnBrk="0" hangingPunct="1">
              <a:lnSpc>
                <a:spcPct val="100000"/>
              </a:lnSpc>
              <a:spcBef>
                <a:spcPts val="24"/>
              </a:spcBef>
              <a:spcAft>
                <a:spcPts val="0"/>
              </a:spcAft>
              <a:buSzPct val="70000"/>
              <a:buFont typeface="Arial" panose="020B0604020202020204" pitchFamily="34" charset="0"/>
              <a:buChar char="•"/>
              <a:defRPr sz="2400" kern="1200">
                <a:solidFill>
                  <a:schemeClr val="bg1"/>
                </a:solidFill>
                <a:latin typeface="+mn-lt"/>
                <a:ea typeface="+mn-ea"/>
                <a:cs typeface="+mn-cs"/>
              </a:defRPr>
            </a:lvl3pPr>
            <a:lvl4pPr marL="1602000" indent="0" algn="l" defTabSz="914400" rtl="0" eaLnBrk="1" latinLnBrk="0" hangingPunct="1">
              <a:lnSpc>
                <a:spcPct val="100000"/>
              </a:lnSpc>
              <a:spcBef>
                <a:spcPts val="480"/>
              </a:spcBef>
              <a:spcAft>
                <a:spcPts val="0"/>
              </a:spcAft>
              <a:buFont typeface="Arial" panose="020B0604020202020204" pitchFamily="34" charset="0"/>
              <a:buChar char="​"/>
              <a:defRPr sz="2000" b="0" kern="1200">
                <a:solidFill>
                  <a:schemeClr val="bg1"/>
                </a:solidFill>
                <a:latin typeface="+mn-lt"/>
                <a:ea typeface="+mn-ea"/>
                <a:cs typeface="+mn-cs"/>
              </a:defRPr>
            </a:lvl4pPr>
            <a:lvl5pPr marL="2059200" indent="-230400" algn="l" defTabSz="914400" rtl="0" eaLnBrk="1" latinLnBrk="0" hangingPunct="1">
              <a:lnSpc>
                <a:spcPct val="100000"/>
              </a:lnSpc>
              <a:spcBef>
                <a:spcPts val="480"/>
              </a:spcBef>
              <a:spcAft>
                <a:spcPts val="0"/>
              </a:spcAft>
              <a:buSzPct val="70000"/>
              <a:buFont typeface="Arial" panose="020B0604020202020204" pitchFamily="34" charset="0"/>
              <a:buChar char="»"/>
              <a:tabLst/>
              <a:defRPr sz="2000" kern="1200">
                <a:solidFill>
                  <a:schemeClr val="bg1"/>
                </a:solidFill>
                <a:latin typeface="+mn-lt"/>
                <a:ea typeface="+mn-ea"/>
                <a:cs typeface="+mn-cs"/>
              </a:defRPr>
            </a:lvl5pPr>
            <a:lvl6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6pPr>
            <a:lvl7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baseline="0">
                <a:solidFill>
                  <a:schemeClr val="bg1"/>
                </a:solidFill>
                <a:latin typeface="+mn-lt"/>
                <a:ea typeface="+mn-ea"/>
                <a:cs typeface="+mn-cs"/>
              </a:defRPr>
            </a:lvl7pPr>
            <a:lvl8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8pPr>
            <a:lvl9pPr marL="457200" indent="-457200" algn="l" defTabSz="914400" rtl="0" eaLnBrk="1" latinLnBrk="0" hangingPunct="1">
              <a:lnSpc>
                <a:spcPct val="100000"/>
              </a:lnSpc>
              <a:spcBef>
                <a:spcPts val="768"/>
              </a:spcBef>
              <a:spcAft>
                <a:spcPts val="0"/>
              </a:spcAft>
              <a:buSzPct val="70000"/>
              <a:buFont typeface="Arial" panose="020B0604020202020204" pitchFamily="34" charset="0"/>
              <a:buChar char="•"/>
              <a:defRPr sz="3600" b="0" kern="1200" baseline="0">
                <a:solidFill>
                  <a:schemeClr val="bg1"/>
                </a:solidFill>
                <a:latin typeface="+mn-lt"/>
                <a:ea typeface="+mn-ea"/>
                <a:cs typeface="+mn-cs"/>
              </a:defRPr>
            </a:lvl9pPr>
          </a:lstStyle>
          <a:p>
            <a:pPr marL="365760" indent="-365760">
              <a:spcBef>
                <a:spcPts val="0"/>
              </a:spcBef>
              <a:spcAft>
                <a:spcPts val="600"/>
              </a:spcAft>
            </a:pPr>
            <a:r>
              <a:rPr lang="en-US" sz="2200" dirty="0"/>
              <a:t>Not many connected north-south and east-west roads</a:t>
            </a:r>
            <a:endParaRPr lang="en-US" sz="2200" dirty="0">
              <a:ea typeface="Calibri"/>
              <a:cs typeface="Calibri"/>
            </a:endParaRPr>
          </a:p>
          <a:p>
            <a:pPr marL="365760" indent="-365760">
              <a:spcBef>
                <a:spcPts val="0"/>
              </a:spcBef>
              <a:spcAft>
                <a:spcPts val="600"/>
              </a:spcAft>
            </a:pPr>
            <a:r>
              <a:rPr lang="en-US" sz="2200" dirty="0"/>
              <a:t>Bandon’s Donut Hole lacks roadway connections. </a:t>
            </a:r>
          </a:p>
          <a:p>
            <a:pPr marL="365760" indent="-365760">
              <a:spcBef>
                <a:spcPts val="0"/>
              </a:spcBef>
              <a:spcAft>
                <a:spcPts val="600"/>
              </a:spcAft>
            </a:pPr>
            <a:r>
              <a:rPr lang="en-US" sz="2200" dirty="0"/>
              <a:t>Conflicts between vehicle traffic and pedestrians on U.S. 101</a:t>
            </a:r>
          </a:p>
          <a:p>
            <a:pPr marL="365760" indent="-365760">
              <a:spcBef>
                <a:spcPts val="0"/>
              </a:spcBef>
              <a:spcAft>
                <a:spcPts val="600"/>
              </a:spcAft>
            </a:pPr>
            <a:r>
              <a:rPr lang="en-US" sz="2200" dirty="0"/>
              <a:t>U.S. 101 does not meet state standards for bike/pedestrian facilities under ODOT Blueprint for Urban Design</a:t>
            </a:r>
          </a:p>
          <a:p>
            <a:pPr marL="365760" indent="-365760">
              <a:spcBef>
                <a:spcPts val="0"/>
              </a:spcBef>
              <a:spcAft>
                <a:spcPts val="600"/>
              </a:spcAft>
            </a:pPr>
            <a:endParaRPr lang="en-US" sz="2200" dirty="0">
              <a:cs typeface="Calibri"/>
            </a:endParaRPr>
          </a:p>
          <a:p>
            <a:pPr marL="365760" indent="-365760">
              <a:spcBef>
                <a:spcPts val="0"/>
              </a:spcBef>
              <a:spcAft>
                <a:spcPts val="600"/>
              </a:spcAft>
            </a:pPr>
            <a:endParaRPr lang="en-US" sz="2200" dirty="0"/>
          </a:p>
          <a:p>
            <a:pPr marL="365760" indent="-365760">
              <a:spcBef>
                <a:spcPts val="0"/>
              </a:spcBef>
              <a:spcAft>
                <a:spcPts val="600"/>
              </a:spcAft>
            </a:pPr>
            <a:endParaRPr lang="en-US" sz="2200" dirty="0">
              <a:cs typeface="Calibri"/>
            </a:endParaRPr>
          </a:p>
          <a:p>
            <a:pPr>
              <a:lnSpc>
                <a:spcPct val="110000"/>
              </a:lnSpc>
              <a:spcBef>
                <a:spcPts val="0"/>
              </a:spcBef>
            </a:pPr>
            <a:endParaRPr lang="en-US" sz="2400" dirty="0">
              <a:cs typeface="Calibri"/>
            </a:endParaRPr>
          </a:p>
        </p:txBody>
      </p:sp>
      <p:pic>
        <p:nvPicPr>
          <p:cNvPr id="13" name="Picture 12">
            <a:extLst>
              <a:ext uri="{FF2B5EF4-FFF2-40B4-BE49-F238E27FC236}">
                <a16:creationId xmlns:a16="http://schemas.microsoft.com/office/drawing/2014/main" id="{EAF432AF-EBC7-4052-12B7-564E70E5F420}"/>
              </a:ext>
            </a:extLst>
          </p:cNvPr>
          <p:cNvPicPr>
            <a:picLocks noChangeAspect="1"/>
          </p:cNvPicPr>
          <p:nvPr/>
        </p:nvPicPr>
        <p:blipFill rotWithShape="1">
          <a:blip r:embed="rId2"/>
          <a:srcRect l="4968" t="1233" r="3582" b="2462"/>
          <a:stretch/>
        </p:blipFill>
        <p:spPr>
          <a:xfrm>
            <a:off x="5098183" y="1728460"/>
            <a:ext cx="3559841" cy="4812740"/>
          </a:xfrm>
          <a:prstGeom prst="rect">
            <a:avLst/>
          </a:prstGeom>
        </p:spPr>
      </p:pic>
    </p:spTree>
    <p:extLst>
      <p:ext uri="{BB962C8B-B14F-4D97-AF65-F5344CB8AC3E}">
        <p14:creationId xmlns:p14="http://schemas.microsoft.com/office/powerpoint/2010/main" val="1901134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5BEE-3BA7-45B0-904B-C6636CC677EF}"/>
              </a:ext>
            </a:extLst>
          </p:cNvPr>
          <p:cNvSpPr>
            <a:spLocks noGrp="1"/>
          </p:cNvSpPr>
          <p:nvPr>
            <p:ph type="title"/>
          </p:nvPr>
        </p:nvSpPr>
        <p:spPr>
          <a:xfrm>
            <a:off x="538605" y="316800"/>
            <a:ext cx="7471539" cy="687600"/>
          </a:xfrm>
        </p:spPr>
        <p:txBody>
          <a:bodyPr>
            <a:normAutofit/>
          </a:bodyPr>
          <a:lstStyle/>
          <a:p>
            <a:r>
              <a:rPr lang="en-US" sz="2800" dirty="0"/>
              <a:t>Issues and Needs (Freight)</a:t>
            </a:r>
          </a:p>
        </p:txBody>
      </p:sp>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14</a:t>
            </a:fld>
            <a:endParaRPr lang="en-US" dirty="0"/>
          </a:p>
        </p:txBody>
      </p:sp>
      <p:sp>
        <p:nvSpPr>
          <p:cNvPr id="12" name="Content Placeholder 2">
            <a:extLst>
              <a:ext uri="{FF2B5EF4-FFF2-40B4-BE49-F238E27FC236}">
                <a16:creationId xmlns:a16="http://schemas.microsoft.com/office/drawing/2014/main" id="{4CD3702B-47A3-69B4-05B6-B91A07089948}"/>
              </a:ext>
            </a:extLst>
          </p:cNvPr>
          <p:cNvSpPr txBox="1">
            <a:spLocks/>
          </p:cNvSpPr>
          <p:nvPr/>
        </p:nvSpPr>
        <p:spPr>
          <a:xfrm>
            <a:off x="538605" y="1761331"/>
            <a:ext cx="3830330" cy="4567570"/>
          </a:xfrm>
          <a:prstGeom prst="rect">
            <a:avLst/>
          </a:prstGeom>
        </p:spPr>
        <p:txBody>
          <a:bodyPr vert="horz" lIns="0" tIns="0" rIns="0" bIns="0" rtlCol="0" anchor="t">
            <a:noAutofit/>
          </a:bodyPr>
          <a:lstStyle>
            <a:lvl1pPr marL="274320" indent="-274320" algn="l" defTabSz="914400" rtl="0" eaLnBrk="1" latinLnBrk="0" hangingPunct="1">
              <a:lnSpc>
                <a:spcPct val="100000"/>
              </a:lnSpc>
              <a:spcBef>
                <a:spcPts val="768"/>
              </a:spcBef>
              <a:spcAft>
                <a:spcPts val="0"/>
              </a:spcAft>
              <a:buSzPct val="70000"/>
              <a:buFont typeface="Arial" panose="020B0604020202020204" pitchFamily="34" charset="0"/>
              <a:buChar char="•"/>
              <a:defRPr sz="3200" kern="1200">
                <a:solidFill>
                  <a:schemeClr val="bg1"/>
                </a:solidFill>
                <a:latin typeface="+mn-lt"/>
                <a:ea typeface="+mn-ea"/>
                <a:cs typeface="+mn-cs"/>
              </a:defRPr>
            </a:lvl1pPr>
            <a:lvl2pPr marL="548640" indent="-274320" algn="l" defTabSz="914400" rtl="0" eaLnBrk="1" latinLnBrk="0" hangingPunct="1">
              <a:lnSpc>
                <a:spcPct val="100000"/>
              </a:lnSpc>
              <a:spcBef>
                <a:spcPts val="672"/>
              </a:spcBef>
              <a:spcAft>
                <a:spcPts val="0"/>
              </a:spcAft>
              <a:buSzPct val="70000"/>
              <a:buFont typeface="Calibri" panose="020F0502020204030204" pitchFamily="34" charset="0"/>
              <a:buChar char="−"/>
              <a:defRPr sz="2800" kern="1200">
                <a:solidFill>
                  <a:schemeClr val="bg1"/>
                </a:solidFill>
                <a:latin typeface="+mn-lt"/>
                <a:ea typeface="+mn-ea"/>
                <a:cs typeface="+mn-cs"/>
              </a:defRPr>
            </a:lvl2pPr>
            <a:lvl3pPr marL="1144800" indent="-230400" algn="l" defTabSz="914400" rtl="0" eaLnBrk="1" latinLnBrk="0" hangingPunct="1">
              <a:lnSpc>
                <a:spcPct val="100000"/>
              </a:lnSpc>
              <a:spcBef>
                <a:spcPts val="24"/>
              </a:spcBef>
              <a:spcAft>
                <a:spcPts val="0"/>
              </a:spcAft>
              <a:buSzPct val="70000"/>
              <a:buFont typeface="Arial" panose="020B0604020202020204" pitchFamily="34" charset="0"/>
              <a:buChar char="•"/>
              <a:defRPr sz="2400" kern="1200">
                <a:solidFill>
                  <a:schemeClr val="bg1"/>
                </a:solidFill>
                <a:latin typeface="+mn-lt"/>
                <a:ea typeface="+mn-ea"/>
                <a:cs typeface="+mn-cs"/>
              </a:defRPr>
            </a:lvl3pPr>
            <a:lvl4pPr marL="1602000" indent="0" algn="l" defTabSz="914400" rtl="0" eaLnBrk="1" latinLnBrk="0" hangingPunct="1">
              <a:lnSpc>
                <a:spcPct val="100000"/>
              </a:lnSpc>
              <a:spcBef>
                <a:spcPts val="480"/>
              </a:spcBef>
              <a:spcAft>
                <a:spcPts val="0"/>
              </a:spcAft>
              <a:buFont typeface="Arial" panose="020B0604020202020204" pitchFamily="34" charset="0"/>
              <a:buChar char="​"/>
              <a:defRPr sz="2000" b="0" kern="1200">
                <a:solidFill>
                  <a:schemeClr val="bg1"/>
                </a:solidFill>
                <a:latin typeface="+mn-lt"/>
                <a:ea typeface="+mn-ea"/>
                <a:cs typeface="+mn-cs"/>
              </a:defRPr>
            </a:lvl4pPr>
            <a:lvl5pPr marL="2059200" indent="-230400" algn="l" defTabSz="914400" rtl="0" eaLnBrk="1" latinLnBrk="0" hangingPunct="1">
              <a:lnSpc>
                <a:spcPct val="100000"/>
              </a:lnSpc>
              <a:spcBef>
                <a:spcPts val="480"/>
              </a:spcBef>
              <a:spcAft>
                <a:spcPts val="0"/>
              </a:spcAft>
              <a:buSzPct val="70000"/>
              <a:buFont typeface="Arial" panose="020B0604020202020204" pitchFamily="34" charset="0"/>
              <a:buChar char="»"/>
              <a:tabLst/>
              <a:defRPr sz="2000" kern="1200">
                <a:solidFill>
                  <a:schemeClr val="bg1"/>
                </a:solidFill>
                <a:latin typeface="+mn-lt"/>
                <a:ea typeface="+mn-ea"/>
                <a:cs typeface="+mn-cs"/>
              </a:defRPr>
            </a:lvl5pPr>
            <a:lvl6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6pPr>
            <a:lvl7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baseline="0">
                <a:solidFill>
                  <a:schemeClr val="bg1"/>
                </a:solidFill>
                <a:latin typeface="+mn-lt"/>
                <a:ea typeface="+mn-ea"/>
                <a:cs typeface="+mn-cs"/>
              </a:defRPr>
            </a:lvl7pPr>
            <a:lvl8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8pPr>
            <a:lvl9pPr marL="457200" indent="-457200" algn="l" defTabSz="914400" rtl="0" eaLnBrk="1" latinLnBrk="0" hangingPunct="1">
              <a:lnSpc>
                <a:spcPct val="100000"/>
              </a:lnSpc>
              <a:spcBef>
                <a:spcPts val="768"/>
              </a:spcBef>
              <a:spcAft>
                <a:spcPts val="0"/>
              </a:spcAft>
              <a:buSzPct val="70000"/>
              <a:buFont typeface="Arial" panose="020B0604020202020204" pitchFamily="34" charset="0"/>
              <a:buChar char="•"/>
              <a:defRPr sz="3600" b="0" kern="1200" baseline="0">
                <a:solidFill>
                  <a:schemeClr val="bg1"/>
                </a:solidFill>
                <a:latin typeface="+mn-lt"/>
                <a:ea typeface="+mn-ea"/>
                <a:cs typeface="+mn-cs"/>
              </a:defRPr>
            </a:lvl9pPr>
          </a:lstStyle>
          <a:p>
            <a:pPr marL="365760" indent="-365760">
              <a:spcBef>
                <a:spcPts val="0"/>
              </a:spcBef>
              <a:spcAft>
                <a:spcPts val="600"/>
              </a:spcAft>
            </a:pPr>
            <a:r>
              <a:rPr lang="en-US" sz="2000" dirty="0"/>
              <a:t>U.S. 101 is a freight route, Reduction Review Route and Principal Arterial Roadway.</a:t>
            </a:r>
            <a:endParaRPr lang="en-US" sz="2000" dirty="0">
              <a:cs typeface="Calibri"/>
            </a:endParaRPr>
          </a:p>
          <a:p>
            <a:pPr marL="365760" indent="-365760">
              <a:spcBef>
                <a:spcPts val="0"/>
              </a:spcBef>
              <a:spcAft>
                <a:spcPts val="600"/>
              </a:spcAft>
            </a:pPr>
            <a:r>
              <a:rPr lang="en-US" sz="2000" dirty="0"/>
              <a:t>Congestion from turning freight trucks on U.S. 101</a:t>
            </a:r>
            <a:endParaRPr lang="en-US" sz="2000" dirty="0">
              <a:cs typeface="Calibri"/>
            </a:endParaRPr>
          </a:p>
          <a:p>
            <a:pPr marL="365760" indent="-365760">
              <a:spcBef>
                <a:spcPts val="0"/>
              </a:spcBef>
              <a:spcAft>
                <a:spcPts val="600"/>
              </a:spcAft>
            </a:pPr>
            <a:r>
              <a:rPr lang="en-US" sz="2000" dirty="0"/>
              <a:t>Additional roadway connections from U.S. 101 could allow trucks to avoid passing through the center of Bandon</a:t>
            </a:r>
            <a:endParaRPr lang="en-US" sz="2000" dirty="0">
              <a:cs typeface="Calibri"/>
            </a:endParaRPr>
          </a:p>
          <a:p>
            <a:pPr marL="365760" indent="-365760">
              <a:spcBef>
                <a:spcPts val="0"/>
              </a:spcBef>
              <a:spcAft>
                <a:spcPts val="600"/>
              </a:spcAft>
            </a:pPr>
            <a:r>
              <a:rPr lang="en-US" sz="2000" dirty="0"/>
              <a:t>No truck loading zones </a:t>
            </a:r>
            <a:endParaRPr lang="en-US" sz="2000" dirty="0">
              <a:cs typeface="Calibri"/>
            </a:endParaRPr>
          </a:p>
          <a:p>
            <a:pPr marL="640080" lvl="1" indent="-365760">
              <a:spcBef>
                <a:spcPts val="0"/>
              </a:spcBef>
              <a:spcAft>
                <a:spcPts val="600"/>
              </a:spcAft>
            </a:pPr>
            <a:r>
              <a:rPr lang="en-US" sz="1600" dirty="0"/>
              <a:t>Can cause issues with blocking the roadway </a:t>
            </a:r>
          </a:p>
          <a:p>
            <a:pPr marL="640080" lvl="1" indent="-365760">
              <a:spcBef>
                <a:spcPts val="0"/>
              </a:spcBef>
              <a:spcAft>
                <a:spcPts val="600"/>
              </a:spcAft>
            </a:pPr>
            <a:r>
              <a:rPr lang="en-US" sz="1600" dirty="0"/>
              <a:t>Old Town </a:t>
            </a:r>
            <a:endParaRPr lang="en-US" sz="1600" dirty="0">
              <a:cs typeface="Calibri"/>
            </a:endParaRPr>
          </a:p>
          <a:p>
            <a:pPr marL="640080" lvl="1" indent="-365760">
              <a:spcBef>
                <a:spcPts val="0"/>
              </a:spcBef>
              <a:spcAft>
                <a:spcPts val="600"/>
              </a:spcAft>
            </a:pPr>
            <a:r>
              <a:rPr lang="en-US" sz="1600" dirty="0"/>
              <a:t>Grocery stores </a:t>
            </a:r>
            <a:endParaRPr lang="en-US" sz="1600" dirty="0">
              <a:cs typeface="Calibri"/>
            </a:endParaRPr>
          </a:p>
          <a:p>
            <a:pPr marL="365760" indent="-365760">
              <a:spcBef>
                <a:spcPts val="0"/>
              </a:spcBef>
              <a:spcAft>
                <a:spcPts val="600"/>
              </a:spcAft>
            </a:pPr>
            <a:endParaRPr lang="en-US" sz="2200" dirty="0"/>
          </a:p>
          <a:p>
            <a:pPr marL="365760" indent="-365760">
              <a:spcBef>
                <a:spcPts val="0"/>
              </a:spcBef>
              <a:spcAft>
                <a:spcPts val="600"/>
              </a:spcAft>
            </a:pPr>
            <a:endParaRPr lang="en-US" sz="2200" dirty="0"/>
          </a:p>
          <a:p>
            <a:pPr>
              <a:lnSpc>
                <a:spcPct val="110000"/>
              </a:lnSpc>
              <a:spcBef>
                <a:spcPts val="0"/>
              </a:spcBef>
            </a:pPr>
            <a:endParaRPr lang="en-US" sz="2400" dirty="0"/>
          </a:p>
        </p:txBody>
      </p:sp>
      <p:pic>
        <p:nvPicPr>
          <p:cNvPr id="7" name="Picture 6">
            <a:extLst>
              <a:ext uri="{FF2B5EF4-FFF2-40B4-BE49-F238E27FC236}">
                <a16:creationId xmlns:a16="http://schemas.microsoft.com/office/drawing/2014/main" id="{6FBD112F-B37F-A7A5-6518-A27FFF3805C6}"/>
              </a:ext>
            </a:extLst>
          </p:cNvPr>
          <p:cNvPicPr>
            <a:picLocks noChangeAspect="1"/>
          </p:cNvPicPr>
          <p:nvPr/>
        </p:nvPicPr>
        <p:blipFill rotWithShape="1">
          <a:blip r:embed="rId3"/>
          <a:srcRect t="13448" r="3465"/>
          <a:stretch/>
        </p:blipFill>
        <p:spPr>
          <a:xfrm>
            <a:off x="4872925" y="2018506"/>
            <a:ext cx="3998700" cy="3672220"/>
          </a:xfrm>
          <a:prstGeom prst="rect">
            <a:avLst/>
          </a:prstGeom>
        </p:spPr>
      </p:pic>
    </p:spTree>
    <p:extLst>
      <p:ext uri="{BB962C8B-B14F-4D97-AF65-F5344CB8AC3E}">
        <p14:creationId xmlns:p14="http://schemas.microsoft.com/office/powerpoint/2010/main" val="1913069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5BEE-3BA7-45B0-904B-C6636CC677EF}"/>
              </a:ext>
            </a:extLst>
          </p:cNvPr>
          <p:cNvSpPr>
            <a:spLocks noGrp="1"/>
          </p:cNvSpPr>
          <p:nvPr>
            <p:ph type="title"/>
          </p:nvPr>
        </p:nvSpPr>
        <p:spPr>
          <a:xfrm>
            <a:off x="538605" y="316800"/>
            <a:ext cx="7471539" cy="687600"/>
          </a:xfrm>
        </p:spPr>
        <p:txBody>
          <a:bodyPr>
            <a:normAutofit/>
          </a:bodyPr>
          <a:lstStyle/>
          <a:p>
            <a:r>
              <a:rPr lang="en-US" sz="2800" dirty="0"/>
              <a:t>Issues and Needs (traffic and Parking)</a:t>
            </a:r>
          </a:p>
        </p:txBody>
      </p:sp>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15</a:t>
            </a:fld>
            <a:endParaRPr lang="en-US" dirty="0"/>
          </a:p>
        </p:txBody>
      </p:sp>
      <p:sp>
        <p:nvSpPr>
          <p:cNvPr id="12" name="Content Placeholder 2">
            <a:extLst>
              <a:ext uri="{FF2B5EF4-FFF2-40B4-BE49-F238E27FC236}">
                <a16:creationId xmlns:a16="http://schemas.microsoft.com/office/drawing/2014/main" id="{6767BFC4-9FD7-076C-2C3B-B90FFA18061A}"/>
              </a:ext>
            </a:extLst>
          </p:cNvPr>
          <p:cNvSpPr txBox="1">
            <a:spLocks/>
          </p:cNvSpPr>
          <p:nvPr/>
        </p:nvSpPr>
        <p:spPr>
          <a:xfrm>
            <a:off x="538605" y="1741685"/>
            <a:ext cx="3702655" cy="4406241"/>
          </a:xfrm>
          <a:prstGeom prst="rect">
            <a:avLst/>
          </a:prstGeom>
        </p:spPr>
        <p:txBody>
          <a:bodyPr vert="horz" lIns="0" tIns="0" rIns="0" bIns="0" rtlCol="0" anchor="t">
            <a:noAutofit/>
          </a:bodyPr>
          <a:lstStyle>
            <a:lvl1pPr marL="274320" indent="-274320" algn="l" defTabSz="914400" rtl="0" eaLnBrk="1" latinLnBrk="0" hangingPunct="1">
              <a:lnSpc>
                <a:spcPct val="100000"/>
              </a:lnSpc>
              <a:spcBef>
                <a:spcPts val="768"/>
              </a:spcBef>
              <a:spcAft>
                <a:spcPts val="0"/>
              </a:spcAft>
              <a:buSzPct val="70000"/>
              <a:buFont typeface="Arial" panose="020B0604020202020204" pitchFamily="34" charset="0"/>
              <a:buChar char="•"/>
              <a:defRPr sz="3200" kern="1200">
                <a:solidFill>
                  <a:schemeClr val="bg1"/>
                </a:solidFill>
                <a:latin typeface="+mn-lt"/>
                <a:ea typeface="+mn-ea"/>
                <a:cs typeface="+mn-cs"/>
              </a:defRPr>
            </a:lvl1pPr>
            <a:lvl2pPr marL="548640" indent="-274320" algn="l" defTabSz="914400" rtl="0" eaLnBrk="1" latinLnBrk="0" hangingPunct="1">
              <a:lnSpc>
                <a:spcPct val="100000"/>
              </a:lnSpc>
              <a:spcBef>
                <a:spcPts val="672"/>
              </a:spcBef>
              <a:spcAft>
                <a:spcPts val="0"/>
              </a:spcAft>
              <a:buSzPct val="70000"/>
              <a:buFont typeface="Calibri" panose="020F0502020204030204" pitchFamily="34" charset="0"/>
              <a:buChar char="−"/>
              <a:defRPr sz="2800" kern="1200">
                <a:solidFill>
                  <a:schemeClr val="bg1"/>
                </a:solidFill>
                <a:latin typeface="+mn-lt"/>
                <a:ea typeface="+mn-ea"/>
                <a:cs typeface="+mn-cs"/>
              </a:defRPr>
            </a:lvl2pPr>
            <a:lvl3pPr marL="1144800" indent="-230400" algn="l" defTabSz="914400" rtl="0" eaLnBrk="1" latinLnBrk="0" hangingPunct="1">
              <a:lnSpc>
                <a:spcPct val="100000"/>
              </a:lnSpc>
              <a:spcBef>
                <a:spcPts val="24"/>
              </a:spcBef>
              <a:spcAft>
                <a:spcPts val="0"/>
              </a:spcAft>
              <a:buSzPct val="70000"/>
              <a:buFont typeface="Arial" panose="020B0604020202020204" pitchFamily="34" charset="0"/>
              <a:buChar char="•"/>
              <a:defRPr sz="2400" kern="1200">
                <a:solidFill>
                  <a:schemeClr val="bg1"/>
                </a:solidFill>
                <a:latin typeface="+mn-lt"/>
                <a:ea typeface="+mn-ea"/>
                <a:cs typeface="+mn-cs"/>
              </a:defRPr>
            </a:lvl3pPr>
            <a:lvl4pPr marL="1602000" indent="0" algn="l" defTabSz="914400" rtl="0" eaLnBrk="1" latinLnBrk="0" hangingPunct="1">
              <a:lnSpc>
                <a:spcPct val="100000"/>
              </a:lnSpc>
              <a:spcBef>
                <a:spcPts val="480"/>
              </a:spcBef>
              <a:spcAft>
                <a:spcPts val="0"/>
              </a:spcAft>
              <a:buFont typeface="Arial" panose="020B0604020202020204" pitchFamily="34" charset="0"/>
              <a:buChar char="​"/>
              <a:defRPr sz="2000" b="0" kern="1200">
                <a:solidFill>
                  <a:schemeClr val="bg1"/>
                </a:solidFill>
                <a:latin typeface="+mn-lt"/>
                <a:ea typeface="+mn-ea"/>
                <a:cs typeface="+mn-cs"/>
              </a:defRPr>
            </a:lvl4pPr>
            <a:lvl5pPr marL="2059200" indent="-230400" algn="l" defTabSz="914400" rtl="0" eaLnBrk="1" latinLnBrk="0" hangingPunct="1">
              <a:lnSpc>
                <a:spcPct val="100000"/>
              </a:lnSpc>
              <a:spcBef>
                <a:spcPts val="480"/>
              </a:spcBef>
              <a:spcAft>
                <a:spcPts val="0"/>
              </a:spcAft>
              <a:buSzPct val="70000"/>
              <a:buFont typeface="Arial" panose="020B0604020202020204" pitchFamily="34" charset="0"/>
              <a:buChar char="»"/>
              <a:tabLst/>
              <a:defRPr sz="2000" kern="1200">
                <a:solidFill>
                  <a:schemeClr val="bg1"/>
                </a:solidFill>
                <a:latin typeface="+mn-lt"/>
                <a:ea typeface="+mn-ea"/>
                <a:cs typeface="+mn-cs"/>
              </a:defRPr>
            </a:lvl5pPr>
            <a:lvl6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6pPr>
            <a:lvl7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baseline="0">
                <a:solidFill>
                  <a:schemeClr val="bg1"/>
                </a:solidFill>
                <a:latin typeface="+mn-lt"/>
                <a:ea typeface="+mn-ea"/>
                <a:cs typeface="+mn-cs"/>
              </a:defRPr>
            </a:lvl7pPr>
            <a:lvl8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8pPr>
            <a:lvl9pPr marL="457200" indent="-457200" algn="l" defTabSz="914400" rtl="0" eaLnBrk="1" latinLnBrk="0" hangingPunct="1">
              <a:lnSpc>
                <a:spcPct val="100000"/>
              </a:lnSpc>
              <a:spcBef>
                <a:spcPts val="768"/>
              </a:spcBef>
              <a:spcAft>
                <a:spcPts val="0"/>
              </a:spcAft>
              <a:buSzPct val="70000"/>
              <a:buFont typeface="Arial" panose="020B0604020202020204" pitchFamily="34" charset="0"/>
              <a:buChar char="•"/>
              <a:defRPr sz="3600" b="0" kern="1200" baseline="0">
                <a:solidFill>
                  <a:schemeClr val="bg1"/>
                </a:solidFill>
                <a:latin typeface="+mn-lt"/>
                <a:ea typeface="+mn-ea"/>
                <a:cs typeface="+mn-cs"/>
              </a:defRPr>
            </a:lvl9pPr>
          </a:lstStyle>
          <a:p>
            <a:pPr marL="365760" indent="-365760">
              <a:spcBef>
                <a:spcPts val="0"/>
              </a:spcBef>
              <a:spcAft>
                <a:spcPts val="600"/>
              </a:spcAft>
            </a:pPr>
            <a:r>
              <a:rPr lang="en-US" sz="2200" dirty="0"/>
              <a:t>Increase in tourism traffic during summer</a:t>
            </a:r>
          </a:p>
          <a:p>
            <a:pPr marL="365760" indent="-365760">
              <a:spcBef>
                <a:spcPts val="0"/>
              </a:spcBef>
              <a:spcAft>
                <a:spcPts val="600"/>
              </a:spcAft>
            </a:pPr>
            <a:r>
              <a:rPr lang="en-US" sz="2200" dirty="0"/>
              <a:t>On-street parking in Old Town can be busy during summer months</a:t>
            </a:r>
          </a:p>
          <a:p>
            <a:pPr marL="365760" indent="-365760">
              <a:spcBef>
                <a:spcPts val="0"/>
              </a:spcBef>
              <a:spcAft>
                <a:spcPts val="600"/>
              </a:spcAft>
            </a:pPr>
            <a:r>
              <a:rPr lang="en-US" sz="2200" dirty="0"/>
              <a:t>Lack of signage directing to public parking lots</a:t>
            </a:r>
          </a:p>
          <a:p>
            <a:pPr marL="365760" indent="-365760">
              <a:spcBef>
                <a:spcPts val="0"/>
              </a:spcBef>
              <a:spcAft>
                <a:spcPts val="600"/>
              </a:spcAft>
            </a:pPr>
            <a:r>
              <a:rPr lang="en-US" sz="2200"/>
              <a:t>Parking is not time-limited</a:t>
            </a:r>
          </a:p>
          <a:p>
            <a:pPr marL="365760" indent="-365760">
              <a:spcBef>
                <a:spcPts val="0"/>
              </a:spcBef>
              <a:spcAft>
                <a:spcPts val="600"/>
              </a:spcAft>
            </a:pPr>
            <a:r>
              <a:rPr lang="en-US" sz="2200" dirty="0"/>
              <a:t>Lack</a:t>
            </a:r>
            <a:r>
              <a:rPr lang="en-US" sz="2200" dirty="0">
                <a:cs typeface="Calibri"/>
              </a:rPr>
              <a:t> of comfortable crosswalks for pedestrians and bicyclists near parking lots</a:t>
            </a:r>
            <a:endParaRPr lang="en-US" dirty="0"/>
          </a:p>
          <a:p>
            <a:pPr marL="365760" indent="-365760">
              <a:spcBef>
                <a:spcPts val="0"/>
              </a:spcBef>
              <a:spcAft>
                <a:spcPts val="600"/>
              </a:spcAft>
            </a:pPr>
            <a:endParaRPr lang="en-US" sz="2200" dirty="0"/>
          </a:p>
          <a:p>
            <a:pPr marL="365760" indent="-365760">
              <a:spcBef>
                <a:spcPts val="0"/>
              </a:spcBef>
              <a:spcAft>
                <a:spcPts val="600"/>
              </a:spcAft>
            </a:pPr>
            <a:endParaRPr lang="en-US" sz="2200" dirty="0"/>
          </a:p>
          <a:p>
            <a:pPr marL="365760" indent="-365760">
              <a:spcBef>
                <a:spcPts val="0"/>
              </a:spcBef>
              <a:spcAft>
                <a:spcPts val="600"/>
              </a:spcAft>
            </a:pPr>
            <a:endParaRPr lang="en-US" sz="2200" dirty="0"/>
          </a:p>
          <a:p>
            <a:pPr marL="365760" indent="-365760">
              <a:spcBef>
                <a:spcPts val="0"/>
              </a:spcBef>
              <a:spcAft>
                <a:spcPts val="600"/>
              </a:spcAft>
            </a:pPr>
            <a:endParaRPr lang="en-US" sz="2200" dirty="0">
              <a:cs typeface="Calibri"/>
            </a:endParaRPr>
          </a:p>
          <a:p>
            <a:pPr>
              <a:lnSpc>
                <a:spcPct val="110000"/>
              </a:lnSpc>
              <a:spcBef>
                <a:spcPts val="0"/>
              </a:spcBef>
            </a:pPr>
            <a:endParaRPr lang="en-US" sz="2400" dirty="0">
              <a:cs typeface="Calibri"/>
            </a:endParaRPr>
          </a:p>
        </p:txBody>
      </p:sp>
      <p:pic>
        <p:nvPicPr>
          <p:cNvPr id="13" name="Picture 12" descr="A crowd of people walking on a street&#10;&#10;Description automatically generated">
            <a:extLst>
              <a:ext uri="{FF2B5EF4-FFF2-40B4-BE49-F238E27FC236}">
                <a16:creationId xmlns:a16="http://schemas.microsoft.com/office/drawing/2014/main" id="{059292F0-186F-C0E9-8B53-68B21F04A2B6}"/>
              </a:ext>
            </a:extLst>
          </p:cNvPr>
          <p:cNvPicPr>
            <a:picLocks noChangeAspect="1"/>
          </p:cNvPicPr>
          <p:nvPr/>
        </p:nvPicPr>
        <p:blipFill rotWithShape="1">
          <a:blip r:embed="rId3">
            <a:extLst>
              <a:ext uri="{28A0092B-C50C-407E-A947-70E740481C1C}">
                <a14:useLocalDpi xmlns:a14="http://schemas.microsoft.com/office/drawing/2010/main" val="0"/>
              </a:ext>
            </a:extLst>
          </a:blip>
          <a:srcRect l="9254" r="1307"/>
          <a:stretch/>
        </p:blipFill>
        <p:spPr>
          <a:xfrm>
            <a:off x="4572000" y="2140086"/>
            <a:ext cx="4310148" cy="3212708"/>
          </a:xfrm>
          <a:prstGeom prst="rect">
            <a:avLst/>
          </a:prstGeom>
        </p:spPr>
      </p:pic>
    </p:spTree>
    <p:extLst>
      <p:ext uri="{BB962C8B-B14F-4D97-AF65-F5344CB8AC3E}">
        <p14:creationId xmlns:p14="http://schemas.microsoft.com/office/powerpoint/2010/main" val="3801492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5BEE-3BA7-45B0-904B-C6636CC677EF}"/>
              </a:ext>
            </a:extLst>
          </p:cNvPr>
          <p:cNvSpPr>
            <a:spLocks noGrp="1"/>
          </p:cNvSpPr>
          <p:nvPr>
            <p:ph type="title"/>
          </p:nvPr>
        </p:nvSpPr>
        <p:spPr>
          <a:xfrm>
            <a:off x="538605" y="316800"/>
            <a:ext cx="7471539" cy="687600"/>
          </a:xfrm>
        </p:spPr>
        <p:txBody>
          <a:bodyPr>
            <a:normAutofit/>
          </a:bodyPr>
          <a:lstStyle/>
          <a:p>
            <a:r>
              <a:rPr lang="en-US" sz="2800" dirty="0"/>
              <a:t>Issues and Needs (traffic and Parking)</a:t>
            </a:r>
          </a:p>
        </p:txBody>
      </p:sp>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16</a:t>
            </a:fld>
            <a:endParaRPr lang="en-US" dirty="0"/>
          </a:p>
        </p:txBody>
      </p:sp>
      <p:sp>
        <p:nvSpPr>
          <p:cNvPr id="12" name="Content Placeholder 2">
            <a:extLst>
              <a:ext uri="{FF2B5EF4-FFF2-40B4-BE49-F238E27FC236}">
                <a16:creationId xmlns:a16="http://schemas.microsoft.com/office/drawing/2014/main" id="{6767BFC4-9FD7-076C-2C3B-B90FFA18061A}"/>
              </a:ext>
            </a:extLst>
          </p:cNvPr>
          <p:cNvSpPr txBox="1">
            <a:spLocks/>
          </p:cNvSpPr>
          <p:nvPr/>
        </p:nvSpPr>
        <p:spPr>
          <a:xfrm>
            <a:off x="538606" y="1709057"/>
            <a:ext cx="5190002" cy="4682218"/>
          </a:xfrm>
          <a:prstGeom prst="rect">
            <a:avLst/>
          </a:prstGeom>
        </p:spPr>
        <p:txBody>
          <a:bodyPr vert="horz" lIns="0" tIns="0" rIns="0" bIns="0" rtlCol="0" anchor="t">
            <a:noAutofit/>
          </a:bodyPr>
          <a:lstStyle>
            <a:lvl1pPr marL="274320" indent="-274320" algn="l" defTabSz="914400" rtl="0" eaLnBrk="1" latinLnBrk="0" hangingPunct="1">
              <a:lnSpc>
                <a:spcPct val="100000"/>
              </a:lnSpc>
              <a:spcBef>
                <a:spcPts val="768"/>
              </a:spcBef>
              <a:spcAft>
                <a:spcPts val="0"/>
              </a:spcAft>
              <a:buSzPct val="70000"/>
              <a:buFont typeface="Arial" panose="020B0604020202020204" pitchFamily="34" charset="0"/>
              <a:buChar char="•"/>
              <a:defRPr sz="3200" kern="1200">
                <a:solidFill>
                  <a:schemeClr val="bg1"/>
                </a:solidFill>
                <a:latin typeface="+mn-lt"/>
                <a:ea typeface="+mn-ea"/>
                <a:cs typeface="+mn-cs"/>
              </a:defRPr>
            </a:lvl1pPr>
            <a:lvl2pPr marL="548640" indent="-274320" algn="l" defTabSz="914400" rtl="0" eaLnBrk="1" latinLnBrk="0" hangingPunct="1">
              <a:lnSpc>
                <a:spcPct val="100000"/>
              </a:lnSpc>
              <a:spcBef>
                <a:spcPts val="672"/>
              </a:spcBef>
              <a:spcAft>
                <a:spcPts val="0"/>
              </a:spcAft>
              <a:buSzPct val="70000"/>
              <a:buFont typeface="Calibri" panose="020F0502020204030204" pitchFamily="34" charset="0"/>
              <a:buChar char="−"/>
              <a:defRPr sz="2800" kern="1200">
                <a:solidFill>
                  <a:schemeClr val="bg1"/>
                </a:solidFill>
                <a:latin typeface="+mn-lt"/>
                <a:ea typeface="+mn-ea"/>
                <a:cs typeface="+mn-cs"/>
              </a:defRPr>
            </a:lvl2pPr>
            <a:lvl3pPr marL="1144800" indent="-230400" algn="l" defTabSz="914400" rtl="0" eaLnBrk="1" latinLnBrk="0" hangingPunct="1">
              <a:lnSpc>
                <a:spcPct val="100000"/>
              </a:lnSpc>
              <a:spcBef>
                <a:spcPts val="24"/>
              </a:spcBef>
              <a:spcAft>
                <a:spcPts val="0"/>
              </a:spcAft>
              <a:buSzPct val="70000"/>
              <a:buFont typeface="Arial" panose="020B0604020202020204" pitchFamily="34" charset="0"/>
              <a:buChar char="•"/>
              <a:defRPr sz="2400" kern="1200">
                <a:solidFill>
                  <a:schemeClr val="bg1"/>
                </a:solidFill>
                <a:latin typeface="+mn-lt"/>
                <a:ea typeface="+mn-ea"/>
                <a:cs typeface="+mn-cs"/>
              </a:defRPr>
            </a:lvl3pPr>
            <a:lvl4pPr marL="1602000" indent="0" algn="l" defTabSz="914400" rtl="0" eaLnBrk="1" latinLnBrk="0" hangingPunct="1">
              <a:lnSpc>
                <a:spcPct val="100000"/>
              </a:lnSpc>
              <a:spcBef>
                <a:spcPts val="480"/>
              </a:spcBef>
              <a:spcAft>
                <a:spcPts val="0"/>
              </a:spcAft>
              <a:buFont typeface="Arial" panose="020B0604020202020204" pitchFamily="34" charset="0"/>
              <a:buChar char="​"/>
              <a:defRPr sz="2000" b="0" kern="1200">
                <a:solidFill>
                  <a:schemeClr val="bg1"/>
                </a:solidFill>
                <a:latin typeface="+mn-lt"/>
                <a:ea typeface="+mn-ea"/>
                <a:cs typeface="+mn-cs"/>
              </a:defRPr>
            </a:lvl4pPr>
            <a:lvl5pPr marL="2059200" indent="-230400" algn="l" defTabSz="914400" rtl="0" eaLnBrk="1" latinLnBrk="0" hangingPunct="1">
              <a:lnSpc>
                <a:spcPct val="100000"/>
              </a:lnSpc>
              <a:spcBef>
                <a:spcPts val="480"/>
              </a:spcBef>
              <a:spcAft>
                <a:spcPts val="0"/>
              </a:spcAft>
              <a:buSzPct val="70000"/>
              <a:buFont typeface="Arial" panose="020B0604020202020204" pitchFamily="34" charset="0"/>
              <a:buChar char="»"/>
              <a:tabLst/>
              <a:defRPr sz="2000" kern="1200">
                <a:solidFill>
                  <a:schemeClr val="bg1"/>
                </a:solidFill>
                <a:latin typeface="+mn-lt"/>
                <a:ea typeface="+mn-ea"/>
                <a:cs typeface="+mn-cs"/>
              </a:defRPr>
            </a:lvl5pPr>
            <a:lvl6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6pPr>
            <a:lvl7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baseline="0">
                <a:solidFill>
                  <a:schemeClr val="bg1"/>
                </a:solidFill>
                <a:latin typeface="+mn-lt"/>
                <a:ea typeface="+mn-ea"/>
                <a:cs typeface="+mn-cs"/>
              </a:defRPr>
            </a:lvl7pPr>
            <a:lvl8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8pPr>
            <a:lvl9pPr marL="457200" indent="-457200" algn="l" defTabSz="914400" rtl="0" eaLnBrk="1" latinLnBrk="0" hangingPunct="1">
              <a:lnSpc>
                <a:spcPct val="100000"/>
              </a:lnSpc>
              <a:spcBef>
                <a:spcPts val="768"/>
              </a:spcBef>
              <a:spcAft>
                <a:spcPts val="0"/>
              </a:spcAft>
              <a:buSzPct val="70000"/>
              <a:buFont typeface="Arial" panose="020B0604020202020204" pitchFamily="34" charset="0"/>
              <a:buChar char="•"/>
              <a:defRPr sz="3600" b="0" kern="1200" baseline="0">
                <a:solidFill>
                  <a:schemeClr val="bg1"/>
                </a:solidFill>
                <a:latin typeface="+mn-lt"/>
                <a:ea typeface="+mn-ea"/>
                <a:cs typeface="+mn-cs"/>
              </a:defRPr>
            </a:lvl9pPr>
          </a:lstStyle>
          <a:p>
            <a:pPr marL="342900" marR="0" lvl="0" indent="-342900">
              <a:spcBef>
                <a:spcPts val="600"/>
              </a:spcBef>
              <a:spcAft>
                <a:spcPts val="0"/>
              </a:spcAft>
              <a:buFont typeface="Symbol" panose="05050102010706020507" pitchFamily="18" charset="2"/>
              <a:buChar char=""/>
            </a:pPr>
            <a:r>
              <a:rPr lang="en-US" sz="2000" b="1" dirty="0">
                <a:effectLst/>
                <a:latin typeface="Calibri"/>
                <a:ea typeface="Times New Roman" panose="02020603050405020304" pitchFamily="18" charset="0"/>
                <a:cs typeface="Times New Roman"/>
              </a:rPr>
              <a:t>Mobility Targets.</a:t>
            </a:r>
            <a:r>
              <a:rPr lang="en-US" sz="2000" i="1" dirty="0">
                <a:effectLst/>
                <a:latin typeface="Calibri"/>
                <a:ea typeface="Times New Roman" panose="02020603050405020304" pitchFamily="18" charset="0"/>
                <a:cs typeface="Times New Roman"/>
              </a:rPr>
              <a:t> </a:t>
            </a:r>
            <a:r>
              <a:rPr lang="en-US" sz="2000" dirty="0">
                <a:effectLst/>
                <a:latin typeface="Calibri"/>
                <a:ea typeface="Times New Roman" panose="02020603050405020304" pitchFamily="18" charset="0"/>
                <a:cs typeface="Times New Roman"/>
              </a:rPr>
              <a:t>Only one intersection is expected to exceed its “volume to capacity” mobility target: U.S. 101 and 1st Street/OR 42S.</a:t>
            </a:r>
          </a:p>
          <a:p>
            <a:pPr marL="617220" lvl="1" indent="-342900">
              <a:spcBef>
                <a:spcPts val="600"/>
              </a:spcBef>
              <a:buFont typeface="Symbol" panose="05050102010706020507" pitchFamily="18" charset="2"/>
              <a:buChar char=""/>
            </a:pPr>
            <a:r>
              <a:rPr lang="en-US" sz="1800" dirty="0">
                <a:latin typeface="Calibri"/>
                <a:ea typeface="Times New Roman" panose="02020603050405020304" pitchFamily="18" charset="0"/>
                <a:cs typeface="Times New Roman"/>
              </a:rPr>
              <a:t>Mobility Target: v/c &lt; 0.90 Actual: v/c  0.90</a:t>
            </a:r>
          </a:p>
          <a:p>
            <a:pPr marL="617220" lvl="1" indent="-342900">
              <a:spcBef>
                <a:spcPts val="600"/>
              </a:spcBef>
              <a:buFont typeface="Symbol" panose="05050102010706020507" pitchFamily="18" charset="2"/>
              <a:buChar char=""/>
            </a:pPr>
            <a:r>
              <a:rPr lang="en-US" sz="1800" dirty="0">
                <a:effectLst/>
                <a:latin typeface="Calibri"/>
                <a:ea typeface="Times New Roman" panose="02020603050405020304" pitchFamily="18" charset="0"/>
                <a:cs typeface="Times New Roman"/>
              </a:rPr>
              <a:t>This intersection operates at a level of service (LOS) D.</a:t>
            </a:r>
            <a:r>
              <a:rPr lang="en-US" sz="1800" dirty="0">
                <a:latin typeface="Calibri"/>
                <a:ea typeface="Times New Roman" panose="02020603050405020304" pitchFamily="18" charset="0"/>
                <a:cs typeface="Times New Roman"/>
              </a:rPr>
              <a:t> </a:t>
            </a:r>
          </a:p>
          <a:p>
            <a:pPr marL="617220" lvl="1" indent="-342900">
              <a:spcBef>
                <a:spcPts val="600"/>
              </a:spcBef>
              <a:buFont typeface="Symbol" panose="05050102010706020507" pitchFamily="18" charset="2"/>
              <a:buChar char=""/>
            </a:pPr>
            <a:r>
              <a:rPr lang="en-US" sz="1800" dirty="0">
                <a:effectLst/>
                <a:latin typeface="Calibri"/>
                <a:ea typeface="Times New Roman" panose="02020603050405020304" pitchFamily="18" charset="0"/>
                <a:cs typeface="Times New Roman"/>
              </a:rPr>
              <a:t>This intersection may require additional measures to </a:t>
            </a:r>
            <a:r>
              <a:rPr lang="en-US" sz="1800" dirty="0">
                <a:latin typeface="Calibri"/>
                <a:ea typeface="Times New Roman" panose="02020603050405020304" pitchFamily="18" charset="0"/>
                <a:cs typeface="Times New Roman"/>
              </a:rPr>
              <a:t>meet</a:t>
            </a:r>
            <a:r>
              <a:rPr lang="en-US" sz="1800" dirty="0">
                <a:effectLst/>
                <a:latin typeface="Calibri"/>
                <a:ea typeface="Times New Roman" panose="02020603050405020304" pitchFamily="18" charset="0"/>
                <a:cs typeface="Times New Roman"/>
              </a:rPr>
              <a:t> mobility targets in the future.</a:t>
            </a:r>
            <a:r>
              <a:rPr lang="en-US" sz="1800" dirty="0">
                <a:latin typeface="Calibri"/>
                <a:ea typeface="Times New Roman" panose="02020603050405020304" pitchFamily="18" charset="0"/>
                <a:cs typeface="Times New Roman"/>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spcBef>
                <a:spcPts val="600"/>
              </a:spcBef>
              <a:buFont typeface="Symbol" panose="05050102010706020507" pitchFamily="18" charset="2"/>
              <a:buChar char=""/>
            </a:pPr>
            <a:r>
              <a:rPr lang="en-US" sz="2000" b="1" dirty="0">
                <a:effectLst/>
                <a:latin typeface="Calibri"/>
                <a:ea typeface="Times New Roman" panose="02020603050405020304" pitchFamily="18" charset="0"/>
                <a:cs typeface="Calibri Light"/>
              </a:rPr>
              <a:t>Traffic Congestion.</a:t>
            </a:r>
            <a:r>
              <a:rPr lang="en-US" sz="2000" i="1" dirty="0">
                <a:effectLst/>
                <a:latin typeface="Calibri"/>
                <a:ea typeface="Times New Roman" panose="02020603050405020304" pitchFamily="18" charset="0"/>
                <a:cs typeface="Calibri Light"/>
              </a:rPr>
              <a:t> </a:t>
            </a:r>
            <a:r>
              <a:rPr lang="en-US" sz="2000" dirty="0">
                <a:effectLst/>
                <a:latin typeface="Calibri"/>
                <a:ea typeface="Times New Roman" panose="02020603050405020304" pitchFamily="18" charset="0"/>
                <a:cs typeface="Calibri Light"/>
              </a:rPr>
              <a:t>City staff and community members have noted seasonal congestion from tourist traffic. Though actual measured delay is not substantial</a:t>
            </a:r>
            <a:r>
              <a:rPr lang="en-US" sz="2000" dirty="0">
                <a:effectLst/>
                <a:latin typeface="Calibri"/>
                <a:ea typeface="Times New Roman" panose="02020603050405020304" pitchFamily="18" charset="0"/>
                <a:cs typeface="Calibri"/>
              </a:rPr>
              <a:t>,</a:t>
            </a:r>
            <a:r>
              <a:rPr lang="en-US" sz="2000" dirty="0">
                <a:effectLst/>
                <a:latin typeface="Calibri"/>
                <a:ea typeface="Times New Roman" panose="02020603050405020304" pitchFamily="18" charset="0"/>
                <a:cs typeface="Calibri Light"/>
              </a:rPr>
              <a:t> congestion occurs during busy summer months at certain times.</a:t>
            </a:r>
            <a:r>
              <a:rPr lang="en-US" sz="2000" dirty="0">
                <a:latin typeface="Calibri"/>
                <a:ea typeface="Times New Roman" panose="02020603050405020304" pitchFamily="18" charset="0"/>
                <a:cs typeface="Calibri Light"/>
              </a:rPr>
              <a:t> </a:t>
            </a:r>
            <a:endParaRPr lang="en-US" sz="2400" dirty="0"/>
          </a:p>
          <a:p>
            <a:pPr marL="365760" indent="-365760">
              <a:spcBef>
                <a:spcPts val="0"/>
              </a:spcBef>
              <a:spcAft>
                <a:spcPts val="600"/>
              </a:spcAft>
            </a:pPr>
            <a:endParaRPr lang="en-US" sz="2200" dirty="0"/>
          </a:p>
          <a:p>
            <a:pPr>
              <a:lnSpc>
                <a:spcPct val="110000"/>
              </a:lnSpc>
              <a:spcBef>
                <a:spcPts val="0"/>
              </a:spcBef>
            </a:pPr>
            <a:endParaRPr lang="en-US" sz="2400" dirty="0"/>
          </a:p>
        </p:txBody>
      </p:sp>
      <p:pic>
        <p:nvPicPr>
          <p:cNvPr id="11" name="Picture 10">
            <a:extLst>
              <a:ext uri="{FF2B5EF4-FFF2-40B4-BE49-F238E27FC236}">
                <a16:creationId xmlns:a16="http://schemas.microsoft.com/office/drawing/2014/main" id="{06A917B1-EE89-5CFE-673E-650BC5D0C949}"/>
              </a:ext>
            </a:extLst>
          </p:cNvPr>
          <p:cNvPicPr>
            <a:picLocks noChangeAspect="1"/>
          </p:cNvPicPr>
          <p:nvPr/>
        </p:nvPicPr>
        <p:blipFill rotWithShape="1">
          <a:blip r:embed="rId3"/>
          <a:srcRect l="16667" r="8048"/>
          <a:stretch/>
        </p:blipFill>
        <p:spPr>
          <a:xfrm>
            <a:off x="5867400" y="2185987"/>
            <a:ext cx="2828925" cy="3095625"/>
          </a:xfrm>
          <a:prstGeom prst="rect">
            <a:avLst/>
          </a:prstGeom>
        </p:spPr>
      </p:pic>
    </p:spTree>
    <p:extLst>
      <p:ext uri="{BB962C8B-B14F-4D97-AF65-F5344CB8AC3E}">
        <p14:creationId xmlns:p14="http://schemas.microsoft.com/office/powerpoint/2010/main" val="2654630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5BEE-3BA7-45B0-904B-C6636CC677EF}"/>
              </a:ext>
            </a:extLst>
          </p:cNvPr>
          <p:cNvSpPr>
            <a:spLocks noGrp="1"/>
          </p:cNvSpPr>
          <p:nvPr>
            <p:ph type="title"/>
          </p:nvPr>
        </p:nvSpPr>
        <p:spPr>
          <a:xfrm>
            <a:off x="538605" y="316800"/>
            <a:ext cx="7471539" cy="687600"/>
          </a:xfrm>
        </p:spPr>
        <p:txBody>
          <a:bodyPr>
            <a:normAutofit/>
          </a:bodyPr>
          <a:lstStyle/>
          <a:p>
            <a:r>
              <a:rPr lang="en-US" sz="2800" dirty="0"/>
              <a:t>Issues and Needs (Walking)</a:t>
            </a:r>
          </a:p>
        </p:txBody>
      </p:sp>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17</a:t>
            </a:fld>
            <a:endParaRPr lang="en-US" dirty="0"/>
          </a:p>
        </p:txBody>
      </p:sp>
      <p:sp>
        <p:nvSpPr>
          <p:cNvPr id="7" name="Content Placeholder 2">
            <a:extLst>
              <a:ext uri="{FF2B5EF4-FFF2-40B4-BE49-F238E27FC236}">
                <a16:creationId xmlns:a16="http://schemas.microsoft.com/office/drawing/2014/main" id="{D3B412E6-F7CF-C0CA-1D35-52596D6CC600}"/>
              </a:ext>
            </a:extLst>
          </p:cNvPr>
          <p:cNvSpPr txBox="1">
            <a:spLocks/>
          </p:cNvSpPr>
          <p:nvPr/>
        </p:nvSpPr>
        <p:spPr>
          <a:xfrm>
            <a:off x="538604" y="1747921"/>
            <a:ext cx="3912675" cy="4400005"/>
          </a:xfrm>
          <a:prstGeom prst="rect">
            <a:avLst/>
          </a:prstGeom>
        </p:spPr>
        <p:txBody>
          <a:bodyPr vert="horz" lIns="0" tIns="0" rIns="0" bIns="0" rtlCol="0" anchor="t">
            <a:noAutofit/>
          </a:bodyPr>
          <a:lstStyle>
            <a:lvl1pPr marL="274320" indent="-274320" algn="l" defTabSz="914400" rtl="0" eaLnBrk="1" latinLnBrk="0" hangingPunct="1">
              <a:lnSpc>
                <a:spcPct val="100000"/>
              </a:lnSpc>
              <a:spcBef>
                <a:spcPts val="768"/>
              </a:spcBef>
              <a:spcAft>
                <a:spcPts val="0"/>
              </a:spcAft>
              <a:buSzPct val="70000"/>
              <a:buFont typeface="Arial" panose="020B0604020202020204" pitchFamily="34" charset="0"/>
              <a:buChar char="•"/>
              <a:defRPr sz="3200" kern="1200">
                <a:solidFill>
                  <a:schemeClr val="bg1"/>
                </a:solidFill>
                <a:latin typeface="+mn-lt"/>
                <a:ea typeface="+mn-ea"/>
                <a:cs typeface="+mn-cs"/>
              </a:defRPr>
            </a:lvl1pPr>
            <a:lvl2pPr marL="548640" indent="-274320" algn="l" defTabSz="914400" rtl="0" eaLnBrk="1" latinLnBrk="0" hangingPunct="1">
              <a:lnSpc>
                <a:spcPct val="100000"/>
              </a:lnSpc>
              <a:spcBef>
                <a:spcPts val="672"/>
              </a:spcBef>
              <a:spcAft>
                <a:spcPts val="0"/>
              </a:spcAft>
              <a:buSzPct val="70000"/>
              <a:buFont typeface="Calibri" panose="020F0502020204030204" pitchFamily="34" charset="0"/>
              <a:buChar char="−"/>
              <a:defRPr sz="2800" kern="1200">
                <a:solidFill>
                  <a:schemeClr val="bg1"/>
                </a:solidFill>
                <a:latin typeface="+mn-lt"/>
                <a:ea typeface="+mn-ea"/>
                <a:cs typeface="+mn-cs"/>
              </a:defRPr>
            </a:lvl2pPr>
            <a:lvl3pPr marL="1144800" indent="-230400" algn="l" defTabSz="914400" rtl="0" eaLnBrk="1" latinLnBrk="0" hangingPunct="1">
              <a:lnSpc>
                <a:spcPct val="100000"/>
              </a:lnSpc>
              <a:spcBef>
                <a:spcPts val="24"/>
              </a:spcBef>
              <a:spcAft>
                <a:spcPts val="0"/>
              </a:spcAft>
              <a:buSzPct val="70000"/>
              <a:buFont typeface="Arial" panose="020B0604020202020204" pitchFamily="34" charset="0"/>
              <a:buChar char="•"/>
              <a:defRPr sz="2400" kern="1200">
                <a:solidFill>
                  <a:schemeClr val="bg1"/>
                </a:solidFill>
                <a:latin typeface="+mn-lt"/>
                <a:ea typeface="+mn-ea"/>
                <a:cs typeface="+mn-cs"/>
              </a:defRPr>
            </a:lvl3pPr>
            <a:lvl4pPr marL="1602000" indent="0" algn="l" defTabSz="914400" rtl="0" eaLnBrk="1" latinLnBrk="0" hangingPunct="1">
              <a:lnSpc>
                <a:spcPct val="100000"/>
              </a:lnSpc>
              <a:spcBef>
                <a:spcPts val="480"/>
              </a:spcBef>
              <a:spcAft>
                <a:spcPts val="0"/>
              </a:spcAft>
              <a:buFont typeface="Arial" panose="020B0604020202020204" pitchFamily="34" charset="0"/>
              <a:buChar char="​"/>
              <a:defRPr sz="2000" b="0" kern="1200">
                <a:solidFill>
                  <a:schemeClr val="bg1"/>
                </a:solidFill>
                <a:latin typeface="+mn-lt"/>
                <a:ea typeface="+mn-ea"/>
                <a:cs typeface="+mn-cs"/>
              </a:defRPr>
            </a:lvl4pPr>
            <a:lvl5pPr marL="2059200" indent="-230400" algn="l" defTabSz="914400" rtl="0" eaLnBrk="1" latinLnBrk="0" hangingPunct="1">
              <a:lnSpc>
                <a:spcPct val="100000"/>
              </a:lnSpc>
              <a:spcBef>
                <a:spcPts val="480"/>
              </a:spcBef>
              <a:spcAft>
                <a:spcPts val="0"/>
              </a:spcAft>
              <a:buSzPct val="70000"/>
              <a:buFont typeface="Arial" panose="020B0604020202020204" pitchFamily="34" charset="0"/>
              <a:buChar char="»"/>
              <a:tabLst/>
              <a:defRPr sz="2000" kern="1200">
                <a:solidFill>
                  <a:schemeClr val="bg1"/>
                </a:solidFill>
                <a:latin typeface="+mn-lt"/>
                <a:ea typeface="+mn-ea"/>
                <a:cs typeface="+mn-cs"/>
              </a:defRPr>
            </a:lvl5pPr>
            <a:lvl6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6pPr>
            <a:lvl7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baseline="0">
                <a:solidFill>
                  <a:schemeClr val="bg1"/>
                </a:solidFill>
                <a:latin typeface="+mn-lt"/>
                <a:ea typeface="+mn-ea"/>
                <a:cs typeface="+mn-cs"/>
              </a:defRPr>
            </a:lvl7pPr>
            <a:lvl8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8pPr>
            <a:lvl9pPr marL="457200" indent="-457200" algn="l" defTabSz="914400" rtl="0" eaLnBrk="1" latinLnBrk="0" hangingPunct="1">
              <a:lnSpc>
                <a:spcPct val="100000"/>
              </a:lnSpc>
              <a:spcBef>
                <a:spcPts val="768"/>
              </a:spcBef>
              <a:spcAft>
                <a:spcPts val="0"/>
              </a:spcAft>
              <a:buSzPct val="70000"/>
              <a:buFont typeface="Arial" panose="020B0604020202020204" pitchFamily="34" charset="0"/>
              <a:buChar char="•"/>
              <a:defRPr sz="3600" b="0" kern="1200" baseline="0">
                <a:solidFill>
                  <a:schemeClr val="bg1"/>
                </a:solidFill>
                <a:latin typeface="+mn-lt"/>
                <a:ea typeface="+mn-ea"/>
                <a:cs typeface="+mn-cs"/>
              </a:defRPr>
            </a:lvl9pPr>
          </a:lstStyle>
          <a:p>
            <a:pPr marL="365760" indent="-365760">
              <a:spcBef>
                <a:spcPts val="0"/>
              </a:spcBef>
              <a:spcAft>
                <a:spcPts val="600"/>
              </a:spcAft>
            </a:pPr>
            <a:r>
              <a:rPr lang="en-US" sz="2200" dirty="0"/>
              <a:t>Bandon is generally walkable </a:t>
            </a:r>
          </a:p>
          <a:p>
            <a:pPr marL="365760" indent="-365760">
              <a:spcBef>
                <a:spcPts val="0"/>
              </a:spcBef>
              <a:spcAft>
                <a:spcPts val="600"/>
              </a:spcAft>
            </a:pPr>
            <a:r>
              <a:rPr lang="en-US" sz="2200" dirty="0"/>
              <a:t>Need for safer crossings for pedestrians and bicyclists, particularly across U.S. </a:t>
            </a:r>
            <a:r>
              <a:rPr lang="en-US" sz="2200"/>
              <a:t>101 </a:t>
            </a:r>
            <a:endParaRPr lang="en-US" sz="2200">
              <a:cs typeface="Calibri"/>
            </a:endParaRPr>
          </a:p>
          <a:p>
            <a:pPr marL="365760" indent="-365760">
              <a:spcBef>
                <a:spcPts val="0"/>
              </a:spcBef>
              <a:spcAft>
                <a:spcPts val="600"/>
              </a:spcAft>
            </a:pPr>
            <a:r>
              <a:rPr lang="en-US" sz="2200" dirty="0"/>
              <a:t>Sidewalk gaps:</a:t>
            </a:r>
          </a:p>
          <a:p>
            <a:pPr marL="640080" lvl="1" indent="-365760">
              <a:spcBef>
                <a:spcPts val="0"/>
              </a:spcBef>
              <a:spcAft>
                <a:spcPts val="600"/>
              </a:spcAft>
            </a:pPr>
            <a:r>
              <a:rPr lang="en-US" sz="1800" dirty="0"/>
              <a:t>Beach Loop Rd</a:t>
            </a:r>
          </a:p>
          <a:p>
            <a:pPr marL="640080" lvl="1" indent="-365760">
              <a:spcBef>
                <a:spcPts val="0"/>
              </a:spcBef>
              <a:spcAft>
                <a:spcPts val="600"/>
              </a:spcAft>
            </a:pPr>
            <a:r>
              <a:rPr lang="en-US" sz="1800" dirty="0"/>
              <a:t>11</a:t>
            </a:r>
            <a:r>
              <a:rPr lang="en-US" sz="1800" baseline="30000" dirty="0"/>
              <a:t>th</a:t>
            </a:r>
            <a:r>
              <a:rPr lang="en-US" sz="1800" dirty="0"/>
              <a:t> Street </a:t>
            </a:r>
          </a:p>
          <a:p>
            <a:pPr marL="640080" lvl="1" indent="-365760">
              <a:spcBef>
                <a:spcPts val="0"/>
              </a:spcBef>
              <a:spcAft>
                <a:spcPts val="600"/>
              </a:spcAft>
            </a:pPr>
            <a:r>
              <a:rPr lang="en-US" sz="1800" dirty="0"/>
              <a:t>8</a:t>
            </a:r>
            <a:r>
              <a:rPr lang="en-US" sz="1800" baseline="30000" dirty="0"/>
              <a:t>th</a:t>
            </a:r>
            <a:r>
              <a:rPr lang="en-US" sz="1800" dirty="0"/>
              <a:t> Street</a:t>
            </a:r>
          </a:p>
          <a:p>
            <a:pPr marL="640080" lvl="1" indent="-365760">
              <a:spcBef>
                <a:spcPts val="0"/>
              </a:spcBef>
              <a:spcAft>
                <a:spcPts val="600"/>
              </a:spcAft>
            </a:pPr>
            <a:r>
              <a:rPr lang="en-US" sz="1800" dirty="0"/>
              <a:t>Oregon Avenue</a:t>
            </a:r>
          </a:p>
          <a:p>
            <a:pPr marL="640080" lvl="1" indent="-365760">
              <a:spcBef>
                <a:spcPts val="0"/>
              </a:spcBef>
              <a:spcAft>
                <a:spcPts val="600"/>
              </a:spcAft>
            </a:pPr>
            <a:r>
              <a:rPr lang="en-US" sz="1800" dirty="0"/>
              <a:t>Jetty Road </a:t>
            </a:r>
          </a:p>
          <a:p>
            <a:pPr>
              <a:spcBef>
                <a:spcPts val="0"/>
              </a:spcBef>
              <a:spcAft>
                <a:spcPts val="600"/>
              </a:spcAft>
            </a:pPr>
            <a:r>
              <a:rPr lang="en-US" sz="2200" dirty="0"/>
              <a:t>Limited street lighting outside of Old Town</a:t>
            </a:r>
          </a:p>
        </p:txBody>
      </p:sp>
      <p:pic>
        <p:nvPicPr>
          <p:cNvPr id="3" name="Picture 2" descr="A street with cars and a sign&#10;&#10;Description automatically generated with medium confidence">
            <a:extLst>
              <a:ext uri="{FF2B5EF4-FFF2-40B4-BE49-F238E27FC236}">
                <a16:creationId xmlns:a16="http://schemas.microsoft.com/office/drawing/2014/main" id="{09380373-8E06-ABA9-8158-922AAA704E20}"/>
              </a:ext>
            </a:extLst>
          </p:cNvPr>
          <p:cNvPicPr>
            <a:picLocks noChangeAspect="1"/>
          </p:cNvPicPr>
          <p:nvPr/>
        </p:nvPicPr>
        <p:blipFill rotWithShape="1">
          <a:blip r:embed="rId2">
            <a:extLst>
              <a:ext uri="{28A0092B-C50C-407E-A947-70E740481C1C}">
                <a14:useLocalDpi xmlns:a14="http://schemas.microsoft.com/office/drawing/2010/main" val="0"/>
              </a:ext>
            </a:extLst>
          </a:blip>
          <a:srcRect l="387" t="15224" r="37496" b="42471"/>
          <a:stretch/>
        </p:blipFill>
        <p:spPr bwMode="auto">
          <a:xfrm>
            <a:off x="4481583" y="1747922"/>
            <a:ext cx="4417333" cy="2256100"/>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F197B2D7-E8A1-ADB1-1312-E1F50827E00A}"/>
              </a:ext>
            </a:extLst>
          </p:cNvPr>
          <p:cNvPicPr>
            <a:picLocks noChangeAspect="1"/>
          </p:cNvPicPr>
          <p:nvPr/>
        </p:nvPicPr>
        <p:blipFill rotWithShape="1">
          <a:blip r:embed="rId3"/>
          <a:srcRect l="10111" t="30461" r="25316" b="3121"/>
          <a:stretch/>
        </p:blipFill>
        <p:spPr bwMode="auto">
          <a:xfrm>
            <a:off x="4481583" y="4143982"/>
            <a:ext cx="4417333" cy="22561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8876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5BEE-3BA7-45B0-904B-C6636CC677EF}"/>
              </a:ext>
            </a:extLst>
          </p:cNvPr>
          <p:cNvSpPr>
            <a:spLocks noGrp="1"/>
          </p:cNvSpPr>
          <p:nvPr>
            <p:ph type="title"/>
          </p:nvPr>
        </p:nvSpPr>
        <p:spPr>
          <a:xfrm>
            <a:off x="538605" y="316800"/>
            <a:ext cx="7471539" cy="687600"/>
          </a:xfrm>
        </p:spPr>
        <p:txBody>
          <a:bodyPr>
            <a:normAutofit/>
          </a:bodyPr>
          <a:lstStyle/>
          <a:p>
            <a:r>
              <a:rPr lang="en-US" sz="2800" dirty="0"/>
              <a:t>Issues and Needs (Biking)</a:t>
            </a:r>
          </a:p>
        </p:txBody>
      </p:sp>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18</a:t>
            </a:fld>
            <a:endParaRPr lang="en-US" dirty="0"/>
          </a:p>
        </p:txBody>
      </p:sp>
      <p:sp>
        <p:nvSpPr>
          <p:cNvPr id="7" name="Content Placeholder 2">
            <a:extLst>
              <a:ext uri="{FF2B5EF4-FFF2-40B4-BE49-F238E27FC236}">
                <a16:creationId xmlns:a16="http://schemas.microsoft.com/office/drawing/2014/main" id="{D3B412E6-F7CF-C0CA-1D35-52596D6CC600}"/>
              </a:ext>
            </a:extLst>
          </p:cNvPr>
          <p:cNvSpPr txBox="1">
            <a:spLocks/>
          </p:cNvSpPr>
          <p:nvPr/>
        </p:nvSpPr>
        <p:spPr>
          <a:xfrm>
            <a:off x="538604" y="1824439"/>
            <a:ext cx="3912675" cy="4323487"/>
          </a:xfrm>
          <a:prstGeom prst="rect">
            <a:avLst/>
          </a:prstGeom>
        </p:spPr>
        <p:txBody>
          <a:bodyPr vert="horz" lIns="0" tIns="0" rIns="0" bIns="0" rtlCol="0">
            <a:noAutofit/>
          </a:bodyPr>
          <a:lstStyle>
            <a:lvl1pPr marL="274320" indent="-274320" algn="l" defTabSz="914400" rtl="0" eaLnBrk="1" latinLnBrk="0" hangingPunct="1">
              <a:lnSpc>
                <a:spcPct val="100000"/>
              </a:lnSpc>
              <a:spcBef>
                <a:spcPts val="768"/>
              </a:spcBef>
              <a:spcAft>
                <a:spcPts val="0"/>
              </a:spcAft>
              <a:buSzPct val="70000"/>
              <a:buFont typeface="Arial" panose="020B0604020202020204" pitchFamily="34" charset="0"/>
              <a:buChar char="•"/>
              <a:defRPr sz="3200" kern="1200">
                <a:solidFill>
                  <a:schemeClr val="bg1"/>
                </a:solidFill>
                <a:latin typeface="+mn-lt"/>
                <a:ea typeface="+mn-ea"/>
                <a:cs typeface="+mn-cs"/>
              </a:defRPr>
            </a:lvl1pPr>
            <a:lvl2pPr marL="548640" indent="-274320" algn="l" defTabSz="914400" rtl="0" eaLnBrk="1" latinLnBrk="0" hangingPunct="1">
              <a:lnSpc>
                <a:spcPct val="100000"/>
              </a:lnSpc>
              <a:spcBef>
                <a:spcPts val="672"/>
              </a:spcBef>
              <a:spcAft>
                <a:spcPts val="0"/>
              </a:spcAft>
              <a:buSzPct val="70000"/>
              <a:buFont typeface="Calibri" panose="020F0502020204030204" pitchFamily="34" charset="0"/>
              <a:buChar char="−"/>
              <a:defRPr sz="2800" kern="1200">
                <a:solidFill>
                  <a:schemeClr val="bg1"/>
                </a:solidFill>
                <a:latin typeface="+mn-lt"/>
                <a:ea typeface="+mn-ea"/>
                <a:cs typeface="+mn-cs"/>
              </a:defRPr>
            </a:lvl2pPr>
            <a:lvl3pPr marL="1144800" indent="-230400" algn="l" defTabSz="914400" rtl="0" eaLnBrk="1" latinLnBrk="0" hangingPunct="1">
              <a:lnSpc>
                <a:spcPct val="100000"/>
              </a:lnSpc>
              <a:spcBef>
                <a:spcPts val="24"/>
              </a:spcBef>
              <a:spcAft>
                <a:spcPts val="0"/>
              </a:spcAft>
              <a:buSzPct val="70000"/>
              <a:buFont typeface="Arial" panose="020B0604020202020204" pitchFamily="34" charset="0"/>
              <a:buChar char="•"/>
              <a:defRPr sz="2400" kern="1200">
                <a:solidFill>
                  <a:schemeClr val="bg1"/>
                </a:solidFill>
                <a:latin typeface="+mn-lt"/>
                <a:ea typeface="+mn-ea"/>
                <a:cs typeface="+mn-cs"/>
              </a:defRPr>
            </a:lvl3pPr>
            <a:lvl4pPr marL="1602000" indent="0" algn="l" defTabSz="914400" rtl="0" eaLnBrk="1" latinLnBrk="0" hangingPunct="1">
              <a:lnSpc>
                <a:spcPct val="100000"/>
              </a:lnSpc>
              <a:spcBef>
                <a:spcPts val="480"/>
              </a:spcBef>
              <a:spcAft>
                <a:spcPts val="0"/>
              </a:spcAft>
              <a:buFont typeface="Arial" panose="020B0604020202020204" pitchFamily="34" charset="0"/>
              <a:buChar char="​"/>
              <a:defRPr sz="2000" b="0" kern="1200">
                <a:solidFill>
                  <a:schemeClr val="bg1"/>
                </a:solidFill>
                <a:latin typeface="+mn-lt"/>
                <a:ea typeface="+mn-ea"/>
                <a:cs typeface="+mn-cs"/>
              </a:defRPr>
            </a:lvl4pPr>
            <a:lvl5pPr marL="2059200" indent="-230400" algn="l" defTabSz="914400" rtl="0" eaLnBrk="1" latinLnBrk="0" hangingPunct="1">
              <a:lnSpc>
                <a:spcPct val="100000"/>
              </a:lnSpc>
              <a:spcBef>
                <a:spcPts val="480"/>
              </a:spcBef>
              <a:spcAft>
                <a:spcPts val="0"/>
              </a:spcAft>
              <a:buSzPct val="70000"/>
              <a:buFont typeface="Arial" panose="020B0604020202020204" pitchFamily="34" charset="0"/>
              <a:buChar char="»"/>
              <a:tabLst/>
              <a:defRPr sz="2000" kern="1200">
                <a:solidFill>
                  <a:schemeClr val="bg1"/>
                </a:solidFill>
                <a:latin typeface="+mn-lt"/>
                <a:ea typeface="+mn-ea"/>
                <a:cs typeface="+mn-cs"/>
              </a:defRPr>
            </a:lvl5pPr>
            <a:lvl6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6pPr>
            <a:lvl7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baseline="0">
                <a:solidFill>
                  <a:schemeClr val="bg1"/>
                </a:solidFill>
                <a:latin typeface="+mn-lt"/>
                <a:ea typeface="+mn-ea"/>
                <a:cs typeface="+mn-cs"/>
              </a:defRPr>
            </a:lvl7pPr>
            <a:lvl8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8pPr>
            <a:lvl9pPr marL="457200" indent="-457200" algn="l" defTabSz="914400" rtl="0" eaLnBrk="1" latinLnBrk="0" hangingPunct="1">
              <a:lnSpc>
                <a:spcPct val="100000"/>
              </a:lnSpc>
              <a:spcBef>
                <a:spcPts val="768"/>
              </a:spcBef>
              <a:spcAft>
                <a:spcPts val="0"/>
              </a:spcAft>
              <a:buSzPct val="70000"/>
              <a:buFont typeface="Arial" panose="020B0604020202020204" pitchFamily="34" charset="0"/>
              <a:buChar char="•"/>
              <a:defRPr sz="3600" b="0" kern="1200" baseline="0">
                <a:solidFill>
                  <a:schemeClr val="bg1"/>
                </a:solidFill>
                <a:latin typeface="+mn-lt"/>
                <a:ea typeface="+mn-ea"/>
                <a:cs typeface="+mn-cs"/>
              </a:defRPr>
            </a:lvl9pPr>
          </a:lstStyle>
          <a:p>
            <a:pPr>
              <a:spcBef>
                <a:spcPts val="0"/>
              </a:spcBef>
              <a:spcAft>
                <a:spcPts val="600"/>
              </a:spcAft>
            </a:pPr>
            <a:r>
              <a:rPr lang="en-US" sz="2200" dirty="0"/>
              <a:t>Incomplete bike network</a:t>
            </a:r>
          </a:p>
          <a:p>
            <a:pPr>
              <a:spcBef>
                <a:spcPts val="0"/>
              </a:spcBef>
              <a:spcAft>
                <a:spcPts val="600"/>
              </a:spcAft>
            </a:pPr>
            <a:r>
              <a:rPr lang="en-US" sz="2200" dirty="0"/>
              <a:t>Most roads in Bandon do not have bike facilities</a:t>
            </a:r>
          </a:p>
          <a:p>
            <a:pPr>
              <a:spcBef>
                <a:spcPts val="0"/>
              </a:spcBef>
              <a:spcAft>
                <a:spcPts val="600"/>
              </a:spcAft>
            </a:pPr>
            <a:r>
              <a:rPr lang="en-US" sz="2200" dirty="0"/>
              <a:t>Many streets in Bandon could be candidates for shared bikeways or shoulder bikeways as “neighborhood greenways”</a:t>
            </a:r>
          </a:p>
          <a:p>
            <a:pPr>
              <a:spcBef>
                <a:spcPts val="0"/>
              </a:spcBef>
              <a:spcAft>
                <a:spcPts val="600"/>
              </a:spcAft>
            </a:pPr>
            <a:r>
              <a:rPr lang="en-US" sz="2200" dirty="0"/>
              <a:t>Desire for safe and comfortable interconnected bicycle network through and between Bandon’s neighborhoods. </a:t>
            </a:r>
          </a:p>
        </p:txBody>
      </p:sp>
      <p:pic>
        <p:nvPicPr>
          <p:cNvPr id="10" name="Picture 9">
            <a:extLst>
              <a:ext uri="{FF2B5EF4-FFF2-40B4-BE49-F238E27FC236}">
                <a16:creationId xmlns:a16="http://schemas.microsoft.com/office/drawing/2014/main" id="{65810589-D6DC-9CF1-3329-D00EE95133E6}"/>
              </a:ext>
            </a:extLst>
          </p:cNvPr>
          <p:cNvPicPr>
            <a:picLocks noChangeAspect="1"/>
          </p:cNvPicPr>
          <p:nvPr/>
        </p:nvPicPr>
        <p:blipFill rotWithShape="1">
          <a:blip r:embed="rId2"/>
          <a:srcRect l="11209" r="22710"/>
          <a:stretch/>
        </p:blipFill>
        <p:spPr>
          <a:xfrm>
            <a:off x="4875959" y="1905720"/>
            <a:ext cx="4004956" cy="3743240"/>
          </a:xfrm>
          <a:prstGeom prst="rect">
            <a:avLst/>
          </a:prstGeom>
        </p:spPr>
      </p:pic>
    </p:spTree>
    <p:extLst>
      <p:ext uri="{BB962C8B-B14F-4D97-AF65-F5344CB8AC3E}">
        <p14:creationId xmlns:p14="http://schemas.microsoft.com/office/powerpoint/2010/main" val="139511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5BEE-3BA7-45B0-904B-C6636CC677EF}"/>
              </a:ext>
            </a:extLst>
          </p:cNvPr>
          <p:cNvSpPr>
            <a:spLocks noGrp="1"/>
          </p:cNvSpPr>
          <p:nvPr>
            <p:ph type="title"/>
          </p:nvPr>
        </p:nvSpPr>
        <p:spPr>
          <a:xfrm>
            <a:off x="538605" y="316800"/>
            <a:ext cx="7471539" cy="687600"/>
          </a:xfrm>
        </p:spPr>
        <p:txBody>
          <a:bodyPr>
            <a:normAutofit/>
          </a:bodyPr>
          <a:lstStyle/>
          <a:p>
            <a:r>
              <a:rPr lang="en-US" sz="2800" dirty="0"/>
              <a:t>Issues and Needs (Safety)</a:t>
            </a:r>
          </a:p>
        </p:txBody>
      </p:sp>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19</a:t>
            </a:fld>
            <a:endParaRPr lang="en-US" dirty="0"/>
          </a:p>
        </p:txBody>
      </p:sp>
      <p:sp>
        <p:nvSpPr>
          <p:cNvPr id="12" name="Content Placeholder 2">
            <a:extLst>
              <a:ext uri="{FF2B5EF4-FFF2-40B4-BE49-F238E27FC236}">
                <a16:creationId xmlns:a16="http://schemas.microsoft.com/office/drawing/2014/main" id="{61F5B04F-E587-280C-5CC3-179AEF6FE533}"/>
              </a:ext>
            </a:extLst>
          </p:cNvPr>
          <p:cNvSpPr txBox="1">
            <a:spLocks/>
          </p:cNvSpPr>
          <p:nvPr/>
        </p:nvSpPr>
        <p:spPr>
          <a:xfrm>
            <a:off x="538606" y="1741685"/>
            <a:ext cx="3838662" cy="4406241"/>
          </a:xfrm>
          <a:prstGeom prst="rect">
            <a:avLst/>
          </a:prstGeom>
        </p:spPr>
        <p:txBody>
          <a:bodyPr vert="horz" lIns="0" tIns="0" rIns="0" bIns="0" rtlCol="0" anchor="t">
            <a:noAutofit/>
          </a:bodyPr>
          <a:lstStyle>
            <a:lvl1pPr marL="274320" indent="-274320" algn="l" defTabSz="914400" rtl="0" eaLnBrk="1" latinLnBrk="0" hangingPunct="1">
              <a:lnSpc>
                <a:spcPct val="100000"/>
              </a:lnSpc>
              <a:spcBef>
                <a:spcPts val="768"/>
              </a:spcBef>
              <a:spcAft>
                <a:spcPts val="0"/>
              </a:spcAft>
              <a:buSzPct val="70000"/>
              <a:buFont typeface="Arial" panose="020B0604020202020204" pitchFamily="34" charset="0"/>
              <a:buChar char="•"/>
              <a:defRPr sz="3200" kern="1200">
                <a:solidFill>
                  <a:schemeClr val="bg1"/>
                </a:solidFill>
                <a:latin typeface="+mn-lt"/>
                <a:ea typeface="+mn-ea"/>
                <a:cs typeface="+mn-cs"/>
              </a:defRPr>
            </a:lvl1pPr>
            <a:lvl2pPr marL="548640" indent="-274320" algn="l" defTabSz="914400" rtl="0" eaLnBrk="1" latinLnBrk="0" hangingPunct="1">
              <a:lnSpc>
                <a:spcPct val="100000"/>
              </a:lnSpc>
              <a:spcBef>
                <a:spcPts val="672"/>
              </a:spcBef>
              <a:spcAft>
                <a:spcPts val="0"/>
              </a:spcAft>
              <a:buSzPct val="70000"/>
              <a:buFont typeface="Calibri" panose="020F0502020204030204" pitchFamily="34" charset="0"/>
              <a:buChar char="−"/>
              <a:defRPr sz="2800" kern="1200">
                <a:solidFill>
                  <a:schemeClr val="bg1"/>
                </a:solidFill>
                <a:latin typeface="+mn-lt"/>
                <a:ea typeface="+mn-ea"/>
                <a:cs typeface="+mn-cs"/>
              </a:defRPr>
            </a:lvl2pPr>
            <a:lvl3pPr marL="1144800" indent="-230400" algn="l" defTabSz="914400" rtl="0" eaLnBrk="1" latinLnBrk="0" hangingPunct="1">
              <a:lnSpc>
                <a:spcPct val="100000"/>
              </a:lnSpc>
              <a:spcBef>
                <a:spcPts val="24"/>
              </a:spcBef>
              <a:spcAft>
                <a:spcPts val="0"/>
              </a:spcAft>
              <a:buSzPct val="70000"/>
              <a:buFont typeface="Arial" panose="020B0604020202020204" pitchFamily="34" charset="0"/>
              <a:buChar char="•"/>
              <a:defRPr sz="2400" kern="1200">
                <a:solidFill>
                  <a:schemeClr val="bg1"/>
                </a:solidFill>
                <a:latin typeface="+mn-lt"/>
                <a:ea typeface="+mn-ea"/>
                <a:cs typeface="+mn-cs"/>
              </a:defRPr>
            </a:lvl3pPr>
            <a:lvl4pPr marL="1602000" indent="0" algn="l" defTabSz="914400" rtl="0" eaLnBrk="1" latinLnBrk="0" hangingPunct="1">
              <a:lnSpc>
                <a:spcPct val="100000"/>
              </a:lnSpc>
              <a:spcBef>
                <a:spcPts val="480"/>
              </a:spcBef>
              <a:spcAft>
                <a:spcPts val="0"/>
              </a:spcAft>
              <a:buFont typeface="Arial" panose="020B0604020202020204" pitchFamily="34" charset="0"/>
              <a:buChar char="​"/>
              <a:defRPr sz="2000" b="0" kern="1200">
                <a:solidFill>
                  <a:schemeClr val="bg1"/>
                </a:solidFill>
                <a:latin typeface="+mn-lt"/>
                <a:ea typeface="+mn-ea"/>
                <a:cs typeface="+mn-cs"/>
              </a:defRPr>
            </a:lvl4pPr>
            <a:lvl5pPr marL="2059200" indent="-230400" algn="l" defTabSz="914400" rtl="0" eaLnBrk="1" latinLnBrk="0" hangingPunct="1">
              <a:lnSpc>
                <a:spcPct val="100000"/>
              </a:lnSpc>
              <a:spcBef>
                <a:spcPts val="480"/>
              </a:spcBef>
              <a:spcAft>
                <a:spcPts val="0"/>
              </a:spcAft>
              <a:buSzPct val="70000"/>
              <a:buFont typeface="Arial" panose="020B0604020202020204" pitchFamily="34" charset="0"/>
              <a:buChar char="»"/>
              <a:tabLst/>
              <a:defRPr sz="2000" kern="1200">
                <a:solidFill>
                  <a:schemeClr val="bg1"/>
                </a:solidFill>
                <a:latin typeface="+mn-lt"/>
                <a:ea typeface="+mn-ea"/>
                <a:cs typeface="+mn-cs"/>
              </a:defRPr>
            </a:lvl5pPr>
            <a:lvl6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6pPr>
            <a:lvl7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baseline="0">
                <a:solidFill>
                  <a:schemeClr val="bg1"/>
                </a:solidFill>
                <a:latin typeface="+mn-lt"/>
                <a:ea typeface="+mn-ea"/>
                <a:cs typeface="+mn-cs"/>
              </a:defRPr>
            </a:lvl7pPr>
            <a:lvl8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8pPr>
            <a:lvl9pPr marL="457200" indent="-457200" algn="l" defTabSz="914400" rtl="0" eaLnBrk="1" latinLnBrk="0" hangingPunct="1">
              <a:lnSpc>
                <a:spcPct val="100000"/>
              </a:lnSpc>
              <a:spcBef>
                <a:spcPts val="768"/>
              </a:spcBef>
              <a:spcAft>
                <a:spcPts val="0"/>
              </a:spcAft>
              <a:buSzPct val="70000"/>
              <a:buFont typeface="Arial" panose="020B0604020202020204" pitchFamily="34" charset="0"/>
              <a:buChar char="•"/>
              <a:defRPr sz="3600" b="0" kern="1200" baseline="0">
                <a:solidFill>
                  <a:schemeClr val="bg1"/>
                </a:solidFill>
                <a:latin typeface="+mn-lt"/>
                <a:ea typeface="+mn-ea"/>
                <a:cs typeface="+mn-cs"/>
              </a:defRPr>
            </a:lvl9pPr>
          </a:lstStyle>
          <a:p>
            <a:pPr marL="365760" indent="-365760">
              <a:spcBef>
                <a:spcPts val="0"/>
              </a:spcBef>
              <a:spcAft>
                <a:spcPts val="600"/>
              </a:spcAft>
            </a:pPr>
            <a:r>
              <a:rPr lang="en-US" sz="2100" dirty="0"/>
              <a:t>Most crashes are on U.S. 101</a:t>
            </a:r>
          </a:p>
          <a:p>
            <a:pPr marL="365760" indent="-365760">
              <a:spcBef>
                <a:spcPts val="0"/>
              </a:spcBef>
              <a:spcAft>
                <a:spcPts val="600"/>
              </a:spcAft>
            </a:pPr>
            <a:r>
              <a:rPr lang="en-US" sz="2100" dirty="0"/>
              <a:t>11</a:t>
            </a:r>
            <a:r>
              <a:rPr lang="en-US" sz="2100" baseline="30000" dirty="0"/>
              <a:t>th</a:t>
            </a:r>
            <a:r>
              <a:rPr lang="en-US" sz="2100" dirty="0"/>
              <a:t> Street to Face Rock Creamery sees the highest number of crashes </a:t>
            </a:r>
          </a:p>
          <a:p>
            <a:pPr marL="365760" indent="-365760">
              <a:spcBef>
                <a:spcPts val="0"/>
              </a:spcBef>
              <a:spcAft>
                <a:spcPts val="600"/>
              </a:spcAft>
            </a:pPr>
            <a:r>
              <a:rPr lang="en-US" sz="2100" dirty="0"/>
              <a:t>Curve along U.S. 101 may cause visibility issues</a:t>
            </a:r>
          </a:p>
          <a:p>
            <a:pPr marL="365760" indent="-365760">
              <a:spcBef>
                <a:spcPts val="0"/>
              </a:spcBef>
              <a:spcAft>
                <a:spcPts val="600"/>
              </a:spcAft>
            </a:pPr>
            <a:r>
              <a:rPr lang="en-US" sz="2100" dirty="0"/>
              <a:t>Can be stressful for people walking to cross U.S. 101</a:t>
            </a:r>
          </a:p>
          <a:p>
            <a:pPr marL="365760" indent="-365760">
              <a:spcBef>
                <a:spcPts val="0"/>
              </a:spcBef>
              <a:spcAft>
                <a:spcPts val="600"/>
              </a:spcAft>
            </a:pPr>
            <a:r>
              <a:rPr lang="en-US" sz="2100" dirty="0">
                <a:cs typeface="Calibri"/>
              </a:rPr>
              <a:t>30mph speed limit in this area</a:t>
            </a:r>
          </a:p>
          <a:p>
            <a:pPr marL="365760" indent="-365760">
              <a:spcBef>
                <a:spcPts val="0"/>
              </a:spcBef>
              <a:spcAft>
                <a:spcPts val="600"/>
              </a:spcAft>
            </a:pPr>
            <a:r>
              <a:rPr lang="en-US" sz="2100" dirty="0"/>
              <a:t>Distances between crosswalks</a:t>
            </a:r>
          </a:p>
          <a:p>
            <a:pPr marL="640080" lvl="1" indent="-365760">
              <a:spcBef>
                <a:spcPts val="0"/>
              </a:spcBef>
              <a:spcAft>
                <a:spcPts val="600"/>
              </a:spcAft>
            </a:pPr>
            <a:r>
              <a:rPr lang="en-US" sz="1700" dirty="0"/>
              <a:t>OR 42S to Fillmore Ave = ~2,400 ft</a:t>
            </a:r>
          </a:p>
          <a:p>
            <a:pPr marL="640080" lvl="1" indent="-365760">
              <a:spcBef>
                <a:spcPts val="0"/>
              </a:spcBef>
              <a:spcAft>
                <a:spcPts val="600"/>
              </a:spcAft>
            </a:pPr>
            <a:r>
              <a:rPr lang="en-US" sz="1700" dirty="0"/>
              <a:t>Fillmore to Chicago Ave = ~1000 ft</a:t>
            </a:r>
            <a:endParaRPr lang="en-US" sz="1700" dirty="0">
              <a:ea typeface="Calibri"/>
              <a:cs typeface="Calibri"/>
            </a:endParaRPr>
          </a:p>
          <a:p>
            <a:pPr marL="640080" lvl="1" indent="-365760">
              <a:spcBef>
                <a:spcPts val="0"/>
              </a:spcBef>
              <a:spcAft>
                <a:spcPts val="600"/>
              </a:spcAft>
            </a:pPr>
            <a:r>
              <a:rPr lang="en-US" sz="1700" dirty="0"/>
              <a:t>Chicago Ave to 9th St = ~1,500 ft </a:t>
            </a:r>
          </a:p>
          <a:p>
            <a:pPr>
              <a:lnSpc>
                <a:spcPct val="110000"/>
              </a:lnSpc>
              <a:spcBef>
                <a:spcPts val="0"/>
              </a:spcBef>
            </a:pPr>
            <a:endParaRPr lang="en-US" sz="2400" dirty="0"/>
          </a:p>
        </p:txBody>
      </p:sp>
      <p:pic>
        <p:nvPicPr>
          <p:cNvPr id="9" name="Picture 8">
            <a:extLst>
              <a:ext uri="{FF2B5EF4-FFF2-40B4-BE49-F238E27FC236}">
                <a16:creationId xmlns:a16="http://schemas.microsoft.com/office/drawing/2014/main" id="{C54406C8-DC13-EA94-ACCF-623291F58ED3}"/>
              </a:ext>
            </a:extLst>
          </p:cNvPr>
          <p:cNvPicPr>
            <a:picLocks noChangeAspect="1"/>
          </p:cNvPicPr>
          <p:nvPr/>
        </p:nvPicPr>
        <p:blipFill rotWithShape="1">
          <a:blip r:embed="rId2"/>
          <a:srcRect l="38741" t="18878" r="4770" b="3930"/>
          <a:stretch/>
        </p:blipFill>
        <p:spPr>
          <a:xfrm>
            <a:off x="4656300" y="1789650"/>
            <a:ext cx="4176416" cy="2401350"/>
          </a:xfrm>
          <a:prstGeom prst="rect">
            <a:avLst/>
          </a:prstGeom>
        </p:spPr>
      </p:pic>
      <p:pic>
        <p:nvPicPr>
          <p:cNvPr id="14" name="Picture 13">
            <a:extLst>
              <a:ext uri="{FF2B5EF4-FFF2-40B4-BE49-F238E27FC236}">
                <a16:creationId xmlns:a16="http://schemas.microsoft.com/office/drawing/2014/main" id="{DB6A41CE-D749-9EEC-BB0D-6DC5EA1D688F}"/>
              </a:ext>
            </a:extLst>
          </p:cNvPr>
          <p:cNvPicPr>
            <a:picLocks noChangeAspect="1"/>
          </p:cNvPicPr>
          <p:nvPr/>
        </p:nvPicPr>
        <p:blipFill rotWithShape="1">
          <a:blip r:embed="rId3"/>
          <a:srcRect r="5443"/>
          <a:stretch/>
        </p:blipFill>
        <p:spPr>
          <a:xfrm>
            <a:off x="4656300" y="4294045"/>
            <a:ext cx="4176416" cy="2247155"/>
          </a:xfrm>
          <a:prstGeom prst="rect">
            <a:avLst/>
          </a:prstGeom>
        </p:spPr>
      </p:pic>
      <p:sp>
        <p:nvSpPr>
          <p:cNvPr id="15" name="Oval 14">
            <a:extLst>
              <a:ext uri="{FF2B5EF4-FFF2-40B4-BE49-F238E27FC236}">
                <a16:creationId xmlns:a16="http://schemas.microsoft.com/office/drawing/2014/main" id="{01F99E43-7F9D-3D89-D2EA-5D4F9A571C3D}"/>
              </a:ext>
            </a:extLst>
          </p:cNvPr>
          <p:cNvSpPr/>
          <p:nvPr/>
        </p:nvSpPr>
        <p:spPr>
          <a:xfrm>
            <a:off x="8482437" y="4382945"/>
            <a:ext cx="184034" cy="15564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aseline="-25000" noProof="0" dirty="0" err="1"/>
          </a:p>
        </p:txBody>
      </p:sp>
      <p:sp>
        <p:nvSpPr>
          <p:cNvPr id="16" name="Oval 15">
            <a:extLst>
              <a:ext uri="{FF2B5EF4-FFF2-40B4-BE49-F238E27FC236}">
                <a16:creationId xmlns:a16="http://schemas.microsoft.com/office/drawing/2014/main" id="{4A41B0A3-65BD-833E-9A11-C4B90E9F5BB1}"/>
              </a:ext>
            </a:extLst>
          </p:cNvPr>
          <p:cNvSpPr/>
          <p:nvPr/>
        </p:nvSpPr>
        <p:spPr>
          <a:xfrm>
            <a:off x="6136236" y="4461560"/>
            <a:ext cx="184034" cy="15564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aseline="-25000" noProof="0" dirty="0" err="1"/>
          </a:p>
        </p:txBody>
      </p:sp>
      <p:sp>
        <p:nvSpPr>
          <p:cNvPr id="17" name="Oval 16">
            <a:extLst>
              <a:ext uri="{FF2B5EF4-FFF2-40B4-BE49-F238E27FC236}">
                <a16:creationId xmlns:a16="http://schemas.microsoft.com/office/drawing/2014/main" id="{84C8B43A-D5FD-8E26-675D-CA89ABE94905}"/>
              </a:ext>
            </a:extLst>
          </p:cNvPr>
          <p:cNvSpPr/>
          <p:nvPr/>
        </p:nvSpPr>
        <p:spPr>
          <a:xfrm>
            <a:off x="4831187" y="5703744"/>
            <a:ext cx="167532" cy="16326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aseline="-25000" noProof="0" dirty="0" err="1"/>
          </a:p>
        </p:txBody>
      </p:sp>
      <p:sp>
        <p:nvSpPr>
          <p:cNvPr id="3" name="Oval 2">
            <a:extLst>
              <a:ext uri="{FF2B5EF4-FFF2-40B4-BE49-F238E27FC236}">
                <a16:creationId xmlns:a16="http://schemas.microsoft.com/office/drawing/2014/main" id="{77B3AD78-C50D-B49A-9DA9-B47EF6FEA388}"/>
              </a:ext>
            </a:extLst>
          </p:cNvPr>
          <p:cNvSpPr/>
          <p:nvPr/>
        </p:nvSpPr>
        <p:spPr>
          <a:xfrm>
            <a:off x="5364339" y="4687190"/>
            <a:ext cx="184034" cy="15564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baseline="-25000" noProof="0" dirty="0" err="1"/>
          </a:p>
        </p:txBody>
      </p:sp>
    </p:spTree>
    <p:extLst>
      <p:ext uri="{BB962C8B-B14F-4D97-AF65-F5344CB8AC3E}">
        <p14:creationId xmlns:p14="http://schemas.microsoft.com/office/powerpoint/2010/main" val="1440093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9761F54-42FE-4E40-A922-9C3D29731636}"/>
              </a:ext>
            </a:extLst>
          </p:cNvPr>
          <p:cNvSpPr>
            <a:spLocks noGrp="1"/>
          </p:cNvSpPr>
          <p:nvPr>
            <p:ph type="title"/>
          </p:nvPr>
        </p:nvSpPr>
        <p:spPr>
          <a:xfrm>
            <a:off x="538605" y="304608"/>
            <a:ext cx="8158095" cy="687600"/>
          </a:xfrm>
        </p:spPr>
        <p:txBody>
          <a:bodyPr>
            <a:normAutofit/>
          </a:bodyPr>
          <a:lstStyle/>
          <a:p>
            <a:r>
              <a:rPr lang="en-US" dirty="0">
                <a:solidFill>
                  <a:srgbClr val="597291"/>
                </a:solidFill>
              </a:rPr>
              <a:t>Meeting Guidelines</a:t>
            </a:r>
          </a:p>
        </p:txBody>
      </p:sp>
      <p:sp>
        <p:nvSpPr>
          <p:cNvPr id="11" name="Content Placeholder 10">
            <a:extLst>
              <a:ext uri="{FF2B5EF4-FFF2-40B4-BE49-F238E27FC236}">
                <a16:creationId xmlns:a16="http://schemas.microsoft.com/office/drawing/2014/main" id="{64F475C5-FB6C-49D8-B431-D127B42642A9}"/>
              </a:ext>
            </a:extLst>
          </p:cNvPr>
          <p:cNvSpPr>
            <a:spLocks noGrp="1"/>
          </p:cNvSpPr>
          <p:nvPr>
            <p:ph idx="1"/>
          </p:nvPr>
        </p:nvSpPr>
        <p:spPr>
          <a:xfrm>
            <a:off x="538605" y="1731523"/>
            <a:ext cx="8158095" cy="4418536"/>
          </a:xfrm>
        </p:spPr>
        <p:txBody>
          <a:bodyPr/>
          <a:lstStyle/>
          <a:p>
            <a:r>
              <a:rPr lang="en-US" sz="2800" dirty="0"/>
              <a:t>Please mute when not speaking</a:t>
            </a:r>
            <a:endParaRPr lang="en-US" sz="2400" dirty="0"/>
          </a:p>
          <a:p>
            <a:r>
              <a:rPr lang="en-US" sz="2800" dirty="0"/>
              <a:t>Let us know when you’d like to speak:</a:t>
            </a:r>
          </a:p>
          <a:p>
            <a:pPr lvl="1"/>
            <a:r>
              <a:rPr lang="en-US" sz="2400" dirty="0"/>
              <a:t>Send a note in chat</a:t>
            </a:r>
          </a:p>
          <a:p>
            <a:pPr lvl="1"/>
            <a:r>
              <a:rPr lang="en-US" sz="2400" dirty="0"/>
              <a:t>Use the “raise hand” feature</a:t>
            </a:r>
          </a:p>
          <a:p>
            <a:r>
              <a:rPr lang="en-US" sz="2800" dirty="0"/>
              <a:t>If we don’t get to your comment/question, email Dana after the meeting: </a:t>
            </a:r>
            <a:r>
              <a:rPr lang="en-US" sz="2800" dirty="0">
                <a:solidFill>
                  <a:schemeClr val="bg1">
                    <a:lumMod val="75000"/>
                  </a:schemeClr>
                </a:solidFill>
                <a:hlinkClick r:id="rId4"/>
              </a:rPr>
              <a:t>dnichols@ci.bandon.or.us</a:t>
            </a:r>
            <a:endParaRPr lang="en-US" sz="2800" dirty="0">
              <a:solidFill>
                <a:schemeClr val="bg1">
                  <a:lumMod val="75000"/>
                </a:schemeClr>
              </a:solidFill>
            </a:endParaRPr>
          </a:p>
          <a:p>
            <a:r>
              <a:rPr lang="en-US" sz="2800" dirty="0"/>
              <a:t>Please promote respectful dialogue and comments</a:t>
            </a:r>
          </a:p>
        </p:txBody>
      </p:sp>
      <p:sp>
        <p:nvSpPr>
          <p:cNvPr id="4" name="Date Placeholder 3">
            <a:extLst>
              <a:ext uri="{FF2B5EF4-FFF2-40B4-BE49-F238E27FC236}">
                <a16:creationId xmlns:a16="http://schemas.microsoft.com/office/drawing/2014/main" id="{8D98C7CB-7CD2-42D7-A6A9-B7D111AC8D28}"/>
              </a:ext>
            </a:extLst>
          </p:cNvPr>
          <p:cNvSpPr>
            <a:spLocks noGrp="1"/>
          </p:cNvSpPr>
          <p:nvPr>
            <p:ph type="dt" sz="half" idx="10"/>
          </p:nvPr>
        </p:nvSpPr>
        <p:spPr>
          <a:xfrm>
            <a:off x="-1524000" y="6858000"/>
            <a:ext cx="0" cy="0"/>
          </a:xfrm>
        </p:spPr>
        <p:txBody>
          <a:bodyPr/>
          <a:lstStyle/>
          <a:p>
            <a:endParaRPr lang="en-US" dirty="0"/>
          </a:p>
        </p:txBody>
      </p:sp>
      <p:sp>
        <p:nvSpPr>
          <p:cNvPr id="5" name="Footer Placeholder 4">
            <a:extLst>
              <a:ext uri="{FF2B5EF4-FFF2-40B4-BE49-F238E27FC236}">
                <a16:creationId xmlns:a16="http://schemas.microsoft.com/office/drawing/2014/main" id="{471CFD3E-FB50-478B-8BA9-7D6E638423ED}"/>
              </a:ext>
            </a:extLst>
          </p:cNvPr>
          <p:cNvSpPr>
            <a:spLocks noGrp="1"/>
          </p:cNvSpPr>
          <p:nvPr>
            <p:ph type="ftr" sz="quarter" idx="11"/>
          </p:nvPr>
        </p:nvSpPr>
        <p:spPr>
          <a:xfrm>
            <a:off x="-1524000" y="6858000"/>
            <a:ext cx="0" cy="0"/>
          </a:xfrm>
        </p:spPr>
        <p:txBody>
          <a:bodyPr/>
          <a:lstStyle/>
          <a:p>
            <a:endParaRPr lang="en-US" dirty="0"/>
          </a:p>
        </p:txBody>
      </p:sp>
    </p:spTree>
    <p:custDataLst>
      <p:tags r:id="rId1"/>
    </p:custDataLst>
    <p:extLst>
      <p:ext uri="{BB962C8B-B14F-4D97-AF65-F5344CB8AC3E}">
        <p14:creationId xmlns:p14="http://schemas.microsoft.com/office/powerpoint/2010/main" val="2168637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5BEE-3BA7-45B0-904B-C6636CC677EF}"/>
              </a:ext>
            </a:extLst>
          </p:cNvPr>
          <p:cNvSpPr>
            <a:spLocks noGrp="1"/>
          </p:cNvSpPr>
          <p:nvPr>
            <p:ph type="title"/>
          </p:nvPr>
        </p:nvSpPr>
        <p:spPr>
          <a:xfrm>
            <a:off x="538605" y="316800"/>
            <a:ext cx="7471539" cy="687600"/>
          </a:xfrm>
        </p:spPr>
        <p:txBody>
          <a:bodyPr>
            <a:normAutofit/>
          </a:bodyPr>
          <a:lstStyle/>
          <a:p>
            <a:r>
              <a:rPr lang="en-US" sz="2800" dirty="0"/>
              <a:t>Issues and Needs (Public Transportation)</a:t>
            </a:r>
          </a:p>
        </p:txBody>
      </p:sp>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20</a:t>
            </a:fld>
            <a:endParaRPr lang="en-US" dirty="0"/>
          </a:p>
        </p:txBody>
      </p:sp>
      <p:sp>
        <p:nvSpPr>
          <p:cNvPr id="9" name="Content Placeholder 2">
            <a:extLst>
              <a:ext uri="{FF2B5EF4-FFF2-40B4-BE49-F238E27FC236}">
                <a16:creationId xmlns:a16="http://schemas.microsoft.com/office/drawing/2014/main" id="{4DA032F3-9ED3-71C6-99A1-4ABA48108A9A}"/>
              </a:ext>
            </a:extLst>
          </p:cNvPr>
          <p:cNvSpPr txBox="1">
            <a:spLocks/>
          </p:cNvSpPr>
          <p:nvPr/>
        </p:nvSpPr>
        <p:spPr>
          <a:xfrm>
            <a:off x="538604" y="1741685"/>
            <a:ext cx="3965301" cy="4406241"/>
          </a:xfrm>
          <a:prstGeom prst="rect">
            <a:avLst/>
          </a:prstGeom>
        </p:spPr>
        <p:txBody>
          <a:bodyPr vert="horz" lIns="0" tIns="0" rIns="0" bIns="0" rtlCol="0">
            <a:noAutofit/>
          </a:bodyPr>
          <a:lstStyle>
            <a:lvl1pPr marL="274320" indent="-274320" algn="l" defTabSz="914400" rtl="0" eaLnBrk="1" latinLnBrk="0" hangingPunct="1">
              <a:lnSpc>
                <a:spcPct val="100000"/>
              </a:lnSpc>
              <a:spcBef>
                <a:spcPts val="768"/>
              </a:spcBef>
              <a:spcAft>
                <a:spcPts val="0"/>
              </a:spcAft>
              <a:buSzPct val="70000"/>
              <a:buFont typeface="Arial" panose="020B0604020202020204" pitchFamily="34" charset="0"/>
              <a:buChar char="•"/>
              <a:defRPr sz="3200" kern="1200">
                <a:solidFill>
                  <a:schemeClr val="bg1"/>
                </a:solidFill>
                <a:latin typeface="+mn-lt"/>
                <a:ea typeface="+mn-ea"/>
                <a:cs typeface="+mn-cs"/>
              </a:defRPr>
            </a:lvl1pPr>
            <a:lvl2pPr marL="548640" indent="-274320" algn="l" defTabSz="914400" rtl="0" eaLnBrk="1" latinLnBrk="0" hangingPunct="1">
              <a:lnSpc>
                <a:spcPct val="100000"/>
              </a:lnSpc>
              <a:spcBef>
                <a:spcPts val="672"/>
              </a:spcBef>
              <a:spcAft>
                <a:spcPts val="0"/>
              </a:spcAft>
              <a:buSzPct val="70000"/>
              <a:buFont typeface="Calibri" panose="020F0502020204030204" pitchFamily="34" charset="0"/>
              <a:buChar char="−"/>
              <a:defRPr sz="2800" kern="1200">
                <a:solidFill>
                  <a:schemeClr val="bg1"/>
                </a:solidFill>
                <a:latin typeface="+mn-lt"/>
                <a:ea typeface="+mn-ea"/>
                <a:cs typeface="+mn-cs"/>
              </a:defRPr>
            </a:lvl2pPr>
            <a:lvl3pPr marL="1144800" indent="-230400" algn="l" defTabSz="914400" rtl="0" eaLnBrk="1" latinLnBrk="0" hangingPunct="1">
              <a:lnSpc>
                <a:spcPct val="100000"/>
              </a:lnSpc>
              <a:spcBef>
                <a:spcPts val="24"/>
              </a:spcBef>
              <a:spcAft>
                <a:spcPts val="0"/>
              </a:spcAft>
              <a:buSzPct val="70000"/>
              <a:buFont typeface="Arial" panose="020B0604020202020204" pitchFamily="34" charset="0"/>
              <a:buChar char="•"/>
              <a:defRPr sz="2400" kern="1200">
                <a:solidFill>
                  <a:schemeClr val="bg1"/>
                </a:solidFill>
                <a:latin typeface="+mn-lt"/>
                <a:ea typeface="+mn-ea"/>
                <a:cs typeface="+mn-cs"/>
              </a:defRPr>
            </a:lvl3pPr>
            <a:lvl4pPr marL="1602000" indent="0" algn="l" defTabSz="914400" rtl="0" eaLnBrk="1" latinLnBrk="0" hangingPunct="1">
              <a:lnSpc>
                <a:spcPct val="100000"/>
              </a:lnSpc>
              <a:spcBef>
                <a:spcPts val="480"/>
              </a:spcBef>
              <a:spcAft>
                <a:spcPts val="0"/>
              </a:spcAft>
              <a:buFont typeface="Arial" panose="020B0604020202020204" pitchFamily="34" charset="0"/>
              <a:buChar char="​"/>
              <a:defRPr sz="2000" b="0" kern="1200">
                <a:solidFill>
                  <a:schemeClr val="bg1"/>
                </a:solidFill>
                <a:latin typeface="+mn-lt"/>
                <a:ea typeface="+mn-ea"/>
                <a:cs typeface="+mn-cs"/>
              </a:defRPr>
            </a:lvl4pPr>
            <a:lvl5pPr marL="2059200" indent="-230400" algn="l" defTabSz="914400" rtl="0" eaLnBrk="1" latinLnBrk="0" hangingPunct="1">
              <a:lnSpc>
                <a:spcPct val="100000"/>
              </a:lnSpc>
              <a:spcBef>
                <a:spcPts val="480"/>
              </a:spcBef>
              <a:spcAft>
                <a:spcPts val="0"/>
              </a:spcAft>
              <a:buSzPct val="70000"/>
              <a:buFont typeface="Arial" panose="020B0604020202020204" pitchFamily="34" charset="0"/>
              <a:buChar char="»"/>
              <a:tabLst/>
              <a:defRPr sz="2000" kern="1200">
                <a:solidFill>
                  <a:schemeClr val="bg1"/>
                </a:solidFill>
                <a:latin typeface="+mn-lt"/>
                <a:ea typeface="+mn-ea"/>
                <a:cs typeface="+mn-cs"/>
              </a:defRPr>
            </a:lvl5pPr>
            <a:lvl6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6pPr>
            <a:lvl7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baseline="0">
                <a:solidFill>
                  <a:schemeClr val="bg1"/>
                </a:solidFill>
                <a:latin typeface="+mn-lt"/>
                <a:ea typeface="+mn-ea"/>
                <a:cs typeface="+mn-cs"/>
              </a:defRPr>
            </a:lvl7pPr>
            <a:lvl8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8pPr>
            <a:lvl9pPr marL="457200" indent="-457200" algn="l" defTabSz="914400" rtl="0" eaLnBrk="1" latinLnBrk="0" hangingPunct="1">
              <a:lnSpc>
                <a:spcPct val="100000"/>
              </a:lnSpc>
              <a:spcBef>
                <a:spcPts val="768"/>
              </a:spcBef>
              <a:spcAft>
                <a:spcPts val="0"/>
              </a:spcAft>
              <a:buSzPct val="70000"/>
              <a:buFont typeface="Arial" panose="020B0604020202020204" pitchFamily="34" charset="0"/>
              <a:buChar char="•"/>
              <a:defRPr sz="3600" b="0" kern="1200" baseline="0">
                <a:solidFill>
                  <a:schemeClr val="bg1"/>
                </a:solidFill>
                <a:latin typeface="+mn-lt"/>
                <a:ea typeface="+mn-ea"/>
                <a:cs typeface="+mn-cs"/>
              </a:defRPr>
            </a:lvl9pPr>
          </a:lstStyle>
          <a:p>
            <a:pPr marL="365760" indent="-365760">
              <a:spcBef>
                <a:spcPts val="0"/>
              </a:spcBef>
              <a:spcAft>
                <a:spcPts val="600"/>
              </a:spcAft>
            </a:pPr>
            <a:r>
              <a:rPr lang="en-US" sz="2200" dirty="0"/>
              <a:t>Only current service within the City is Bandon Dial-a-Bus</a:t>
            </a:r>
          </a:p>
          <a:p>
            <a:pPr marL="640080" lvl="1" indent="-365760">
              <a:spcBef>
                <a:spcPts val="0"/>
              </a:spcBef>
              <a:spcAft>
                <a:spcPts val="600"/>
              </a:spcAft>
            </a:pPr>
            <a:r>
              <a:rPr lang="en-US" sz="1800" dirty="0"/>
              <a:t>Many do not know about Bandon Dial-a-Bus</a:t>
            </a:r>
          </a:p>
          <a:p>
            <a:pPr marL="640080" lvl="1" indent="-365760">
              <a:spcBef>
                <a:spcPts val="0"/>
              </a:spcBef>
              <a:spcAft>
                <a:spcPts val="600"/>
              </a:spcAft>
            </a:pPr>
            <a:r>
              <a:rPr lang="en-US" sz="1800" dirty="0"/>
              <a:t>Requires riders to plan and schedule trips ahead of time</a:t>
            </a:r>
          </a:p>
          <a:p>
            <a:pPr marL="365760" indent="-365760">
              <a:spcBef>
                <a:spcPts val="0"/>
              </a:spcBef>
              <a:spcAft>
                <a:spcPts val="600"/>
              </a:spcAft>
            </a:pPr>
            <a:r>
              <a:rPr lang="en-US" sz="2200" dirty="0"/>
              <a:t>Improved public transportation to Coos Bay and Langlois</a:t>
            </a:r>
          </a:p>
          <a:p>
            <a:pPr marL="365760" indent="-365760">
              <a:spcBef>
                <a:spcPts val="0"/>
              </a:spcBef>
              <a:spcAft>
                <a:spcPts val="600"/>
              </a:spcAft>
            </a:pPr>
            <a:r>
              <a:rPr lang="en-US" sz="2200" dirty="0"/>
              <a:t>Community interest in reinstating Tourist Trolley or local shuttle</a:t>
            </a:r>
          </a:p>
          <a:p>
            <a:pPr marL="365760" indent="-365760">
              <a:spcBef>
                <a:spcPts val="0"/>
              </a:spcBef>
              <a:spcAft>
                <a:spcPts val="600"/>
              </a:spcAft>
            </a:pPr>
            <a:r>
              <a:rPr lang="en-US" sz="2200" dirty="0"/>
              <a:t>Bus stop at Ray’s lacks seating and is largely unmarked</a:t>
            </a:r>
          </a:p>
          <a:p>
            <a:pPr marL="0" indent="0">
              <a:spcBef>
                <a:spcPts val="0"/>
              </a:spcBef>
              <a:spcAft>
                <a:spcPts val="600"/>
              </a:spcAft>
              <a:buNone/>
            </a:pPr>
            <a:endParaRPr lang="en-US" sz="2200" dirty="0"/>
          </a:p>
          <a:p>
            <a:pPr>
              <a:lnSpc>
                <a:spcPct val="110000"/>
              </a:lnSpc>
              <a:spcBef>
                <a:spcPts val="0"/>
              </a:spcBef>
            </a:pPr>
            <a:endParaRPr lang="en-US" sz="2400" dirty="0"/>
          </a:p>
        </p:txBody>
      </p:sp>
      <p:pic>
        <p:nvPicPr>
          <p:cNvPr id="1026" name="Picture 2" descr="Bandon Trolley">
            <a:extLst>
              <a:ext uri="{FF2B5EF4-FFF2-40B4-BE49-F238E27FC236}">
                <a16:creationId xmlns:a16="http://schemas.microsoft.com/office/drawing/2014/main" id="{CE760700-9E86-6B76-164C-F9EA4F760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272" y="2209699"/>
            <a:ext cx="3810000" cy="2886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79EE18-DA20-6D07-2826-827296A7385E}"/>
              </a:ext>
            </a:extLst>
          </p:cNvPr>
          <p:cNvSpPr txBox="1"/>
          <p:nvPr/>
        </p:nvSpPr>
        <p:spPr>
          <a:xfrm>
            <a:off x="4943272" y="5194570"/>
            <a:ext cx="3810000" cy="184666"/>
          </a:xfrm>
          <a:prstGeom prst="rect">
            <a:avLst/>
          </a:prstGeom>
          <a:noFill/>
        </p:spPr>
        <p:txBody>
          <a:bodyPr wrap="square" lIns="0" tIns="0" rIns="0" bIns="0" rtlCol="0">
            <a:spAutoFit/>
          </a:bodyPr>
          <a:lstStyle/>
          <a:p>
            <a:pPr algn="r"/>
            <a:r>
              <a:rPr lang="en-US" sz="1200" dirty="0">
                <a:solidFill>
                  <a:schemeClr val="bg1"/>
                </a:solidFill>
              </a:rPr>
              <a:t>Photo: Autumn Moss-Strong, Bandon Western World</a:t>
            </a:r>
          </a:p>
        </p:txBody>
      </p:sp>
    </p:spTree>
    <p:extLst>
      <p:ext uri="{BB962C8B-B14F-4D97-AF65-F5344CB8AC3E}">
        <p14:creationId xmlns:p14="http://schemas.microsoft.com/office/powerpoint/2010/main" val="3791067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256349-78CD-AB3E-9518-BA1AB00FE505}"/>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5F8A8DA1-49AC-47E5-FE66-56D15C1CB0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ABC778F-9C4D-1166-E170-AAE6E1BA00E7}"/>
              </a:ext>
            </a:extLst>
          </p:cNvPr>
          <p:cNvSpPr>
            <a:spLocks noGrp="1"/>
          </p:cNvSpPr>
          <p:nvPr>
            <p:ph type="sldNum" sz="quarter" idx="12"/>
          </p:nvPr>
        </p:nvSpPr>
        <p:spPr/>
        <p:txBody>
          <a:bodyPr/>
          <a:lstStyle/>
          <a:p>
            <a:fld id="{24C8C45C-947F-4981-8B3F-4F32E973C901}" type="slidenum">
              <a:rPr lang="en-US" smtClean="0"/>
              <a:pPr/>
              <a:t>21</a:t>
            </a:fld>
            <a:endParaRPr lang="en-US" dirty="0"/>
          </a:p>
        </p:txBody>
      </p:sp>
      <p:sp>
        <p:nvSpPr>
          <p:cNvPr id="6" name="Title 5">
            <a:extLst>
              <a:ext uri="{FF2B5EF4-FFF2-40B4-BE49-F238E27FC236}">
                <a16:creationId xmlns:a16="http://schemas.microsoft.com/office/drawing/2014/main" id="{8B8CE7AD-F2EE-0834-8441-17ACDAA9CB8B}"/>
              </a:ext>
            </a:extLst>
          </p:cNvPr>
          <p:cNvSpPr>
            <a:spLocks noGrp="1"/>
          </p:cNvSpPr>
          <p:nvPr>
            <p:ph type="title"/>
          </p:nvPr>
        </p:nvSpPr>
        <p:spPr/>
        <p:txBody>
          <a:bodyPr/>
          <a:lstStyle/>
          <a:p>
            <a:r>
              <a:rPr lang="en-US" dirty="0"/>
              <a:t>ODOT Review – </a:t>
            </a:r>
            <a:r>
              <a:rPr lang="en-US" sz="2800" dirty="0"/>
              <a:t>U.S. 101</a:t>
            </a:r>
            <a:endParaRPr lang="en-US" dirty="0"/>
          </a:p>
        </p:txBody>
      </p:sp>
      <p:pic>
        <p:nvPicPr>
          <p:cNvPr id="12" name="Picture 11" descr="A map of a city&#10;&#10;Description automatically generated">
            <a:extLst>
              <a:ext uri="{FF2B5EF4-FFF2-40B4-BE49-F238E27FC236}">
                <a16:creationId xmlns:a16="http://schemas.microsoft.com/office/drawing/2014/main" id="{246D3DDB-A2FE-0661-E7CF-0D761A6EE30D}"/>
              </a:ext>
            </a:extLst>
          </p:cNvPr>
          <p:cNvPicPr>
            <a:picLocks noChangeAspect="1"/>
          </p:cNvPicPr>
          <p:nvPr/>
        </p:nvPicPr>
        <p:blipFill rotWithShape="1">
          <a:blip r:embed="rId3"/>
          <a:srcRect l="13596" r="18202" b="283"/>
          <a:stretch/>
        </p:blipFill>
        <p:spPr>
          <a:xfrm>
            <a:off x="4591050" y="1997652"/>
            <a:ext cx="4086232" cy="4634361"/>
          </a:xfrm>
          <a:prstGeom prst="rect">
            <a:avLst/>
          </a:prstGeom>
        </p:spPr>
      </p:pic>
      <p:pic>
        <p:nvPicPr>
          <p:cNvPr id="2" name="Picture 1" descr="A map of a city&#10;&#10;Description automatically generated">
            <a:extLst>
              <a:ext uri="{FF2B5EF4-FFF2-40B4-BE49-F238E27FC236}">
                <a16:creationId xmlns:a16="http://schemas.microsoft.com/office/drawing/2014/main" id="{E7254E0E-B543-136D-AFD8-5085CC51F13A}"/>
              </a:ext>
            </a:extLst>
          </p:cNvPr>
          <p:cNvPicPr>
            <a:picLocks noChangeAspect="1"/>
          </p:cNvPicPr>
          <p:nvPr/>
        </p:nvPicPr>
        <p:blipFill rotWithShape="1">
          <a:blip r:embed="rId4"/>
          <a:srcRect l="14618" t="-75" r="15116" b="8474"/>
          <a:stretch/>
        </p:blipFill>
        <p:spPr>
          <a:xfrm>
            <a:off x="419100" y="1998033"/>
            <a:ext cx="4033732" cy="4635975"/>
          </a:xfrm>
          <a:prstGeom prst="rect">
            <a:avLst/>
          </a:prstGeom>
        </p:spPr>
      </p:pic>
      <p:pic>
        <p:nvPicPr>
          <p:cNvPr id="11" name="Picture 10" descr="A number of lanes on a white background&#10;&#10;Description automatically generated">
            <a:extLst>
              <a:ext uri="{FF2B5EF4-FFF2-40B4-BE49-F238E27FC236}">
                <a16:creationId xmlns:a16="http://schemas.microsoft.com/office/drawing/2014/main" id="{7EB478BA-A145-3DFB-C310-34633321DFDF}"/>
              </a:ext>
            </a:extLst>
          </p:cNvPr>
          <p:cNvPicPr>
            <a:picLocks noChangeAspect="1"/>
          </p:cNvPicPr>
          <p:nvPr/>
        </p:nvPicPr>
        <p:blipFill>
          <a:blip r:embed="rId5"/>
          <a:stretch>
            <a:fillRect/>
          </a:stretch>
        </p:blipFill>
        <p:spPr>
          <a:xfrm>
            <a:off x="7119938" y="5114925"/>
            <a:ext cx="1371600" cy="1343025"/>
          </a:xfrm>
          <a:prstGeom prst="rect">
            <a:avLst/>
          </a:prstGeom>
        </p:spPr>
      </p:pic>
      <p:pic>
        <p:nvPicPr>
          <p:cNvPr id="13" name="Picture 12">
            <a:extLst>
              <a:ext uri="{FF2B5EF4-FFF2-40B4-BE49-F238E27FC236}">
                <a16:creationId xmlns:a16="http://schemas.microsoft.com/office/drawing/2014/main" id="{0B050A3C-24E9-1066-3D9C-27EE9DBB8736}"/>
              </a:ext>
            </a:extLst>
          </p:cNvPr>
          <p:cNvPicPr>
            <a:picLocks noChangeAspect="1"/>
          </p:cNvPicPr>
          <p:nvPr/>
        </p:nvPicPr>
        <p:blipFill>
          <a:blip r:embed="rId6"/>
          <a:stretch>
            <a:fillRect/>
          </a:stretch>
        </p:blipFill>
        <p:spPr>
          <a:xfrm>
            <a:off x="3148013" y="5081588"/>
            <a:ext cx="1162050" cy="1371600"/>
          </a:xfrm>
          <a:prstGeom prst="rect">
            <a:avLst/>
          </a:prstGeom>
        </p:spPr>
      </p:pic>
      <p:sp>
        <p:nvSpPr>
          <p:cNvPr id="16" name="Content Placeholder 1">
            <a:extLst>
              <a:ext uri="{FF2B5EF4-FFF2-40B4-BE49-F238E27FC236}">
                <a16:creationId xmlns:a16="http://schemas.microsoft.com/office/drawing/2014/main" id="{B853DFD3-9407-817E-5898-E6BD21BC36A1}"/>
              </a:ext>
            </a:extLst>
          </p:cNvPr>
          <p:cNvSpPr txBox="1">
            <a:spLocks/>
          </p:cNvSpPr>
          <p:nvPr/>
        </p:nvSpPr>
        <p:spPr>
          <a:xfrm>
            <a:off x="414780" y="1474282"/>
            <a:ext cx="2338320" cy="413761"/>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dirty="0">
                <a:solidFill>
                  <a:schemeClr val="bg1"/>
                </a:solidFill>
              </a:rPr>
              <a:t>Speed Limits</a:t>
            </a:r>
            <a:endParaRPr lang="en-US" dirty="0">
              <a:solidFill>
                <a:schemeClr val="bg1"/>
              </a:solidFill>
              <a:cs typeface="Calibri"/>
            </a:endParaRPr>
          </a:p>
        </p:txBody>
      </p:sp>
      <p:sp>
        <p:nvSpPr>
          <p:cNvPr id="17" name="Content Placeholder 1">
            <a:extLst>
              <a:ext uri="{FF2B5EF4-FFF2-40B4-BE49-F238E27FC236}">
                <a16:creationId xmlns:a16="http://schemas.microsoft.com/office/drawing/2014/main" id="{73E946FF-C534-1858-125A-7EF85F36C3C5}"/>
              </a:ext>
            </a:extLst>
          </p:cNvPr>
          <p:cNvSpPr txBox="1">
            <a:spLocks/>
          </p:cNvSpPr>
          <p:nvPr/>
        </p:nvSpPr>
        <p:spPr>
          <a:xfrm>
            <a:off x="4615305" y="1474281"/>
            <a:ext cx="2338320" cy="413761"/>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bg1"/>
                </a:solidFill>
              </a:rPr>
              <a:t>Number of Lanes</a:t>
            </a:r>
            <a:endParaRPr lang="en-US" dirty="0"/>
          </a:p>
        </p:txBody>
      </p:sp>
      <p:cxnSp>
        <p:nvCxnSpPr>
          <p:cNvPr id="8" name="Straight Connector 7">
            <a:extLst>
              <a:ext uri="{FF2B5EF4-FFF2-40B4-BE49-F238E27FC236}">
                <a16:creationId xmlns:a16="http://schemas.microsoft.com/office/drawing/2014/main" id="{B0DFCF42-9269-4C45-0D4A-116C936D6413}"/>
              </a:ext>
            </a:extLst>
          </p:cNvPr>
          <p:cNvCxnSpPr>
            <a:cxnSpLocks/>
          </p:cNvCxnSpPr>
          <p:nvPr/>
        </p:nvCxnSpPr>
        <p:spPr>
          <a:xfrm flipV="1">
            <a:off x="6556190" y="4386728"/>
            <a:ext cx="0" cy="2178376"/>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D3676A2-915D-6C61-1610-8569B458BB73}"/>
              </a:ext>
            </a:extLst>
          </p:cNvPr>
          <p:cNvCxnSpPr>
            <a:cxnSpLocks/>
          </p:cNvCxnSpPr>
          <p:nvPr/>
        </p:nvCxnSpPr>
        <p:spPr>
          <a:xfrm>
            <a:off x="6947649" y="3535078"/>
            <a:ext cx="836707" cy="0"/>
          </a:xfrm>
          <a:prstGeom prst="line">
            <a:avLst/>
          </a:prstGeom>
          <a:ln w="63500">
            <a:solidFill>
              <a:srgbClr val="F19E5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3691486-6993-56DB-6AA1-DB70A89C5B48}"/>
              </a:ext>
            </a:extLst>
          </p:cNvPr>
          <p:cNvCxnSpPr>
            <a:cxnSpLocks/>
          </p:cNvCxnSpPr>
          <p:nvPr/>
        </p:nvCxnSpPr>
        <p:spPr>
          <a:xfrm flipH="1">
            <a:off x="7784356" y="3071906"/>
            <a:ext cx="50797" cy="463172"/>
          </a:xfrm>
          <a:prstGeom prst="line">
            <a:avLst/>
          </a:prstGeom>
          <a:ln w="63500">
            <a:solidFill>
              <a:srgbClr val="F19E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641A832-92D3-0AD7-309A-3188B56D4800}"/>
              </a:ext>
            </a:extLst>
          </p:cNvPr>
          <p:cNvCxnSpPr>
            <a:cxnSpLocks/>
          </p:cNvCxnSpPr>
          <p:nvPr/>
        </p:nvCxnSpPr>
        <p:spPr>
          <a:xfrm flipH="1">
            <a:off x="7835153" y="1898501"/>
            <a:ext cx="50797" cy="1227193"/>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310EC3A8-6882-3BCC-3C19-D0DBF88EED81}"/>
              </a:ext>
            </a:extLst>
          </p:cNvPr>
          <p:cNvSpPr/>
          <p:nvPr/>
        </p:nvSpPr>
        <p:spPr>
          <a:xfrm>
            <a:off x="6549153" y="3532094"/>
            <a:ext cx="419412" cy="842682"/>
          </a:xfrm>
          <a:custGeom>
            <a:avLst/>
            <a:gdLst>
              <a:gd name="connsiteX0" fmla="*/ 419412 w 419412"/>
              <a:gd name="connsiteY0" fmla="*/ 0 h 842682"/>
              <a:gd name="connsiteX1" fmla="*/ 162423 w 419412"/>
              <a:gd name="connsiteY1" fmla="*/ 83671 h 842682"/>
              <a:gd name="connsiteX2" fmla="*/ 36918 w 419412"/>
              <a:gd name="connsiteY2" fmla="*/ 280894 h 842682"/>
              <a:gd name="connsiteX3" fmla="*/ 1059 w 419412"/>
              <a:gd name="connsiteY3" fmla="*/ 442259 h 842682"/>
              <a:gd name="connsiteX4" fmla="*/ 13012 w 419412"/>
              <a:gd name="connsiteY4" fmla="*/ 842682 h 84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412" h="842682">
                <a:moveTo>
                  <a:pt x="419412" y="0"/>
                </a:moveTo>
                <a:cubicBezTo>
                  <a:pt x="322792" y="18427"/>
                  <a:pt x="226172" y="36855"/>
                  <a:pt x="162423" y="83671"/>
                </a:cubicBezTo>
                <a:cubicBezTo>
                  <a:pt x="98674" y="130487"/>
                  <a:pt x="63812" y="221129"/>
                  <a:pt x="36918" y="280894"/>
                </a:cubicBezTo>
                <a:cubicBezTo>
                  <a:pt x="10024" y="340659"/>
                  <a:pt x="5043" y="348628"/>
                  <a:pt x="1059" y="442259"/>
                </a:cubicBezTo>
                <a:cubicBezTo>
                  <a:pt x="-2925" y="535890"/>
                  <a:pt x="5043" y="689286"/>
                  <a:pt x="13012" y="842682"/>
                </a:cubicBezTo>
              </a:path>
            </a:pathLst>
          </a:cu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6F2CD943-FB64-036A-E8CD-55FEFDB5D644}"/>
              </a:ext>
            </a:extLst>
          </p:cNvPr>
          <p:cNvCxnSpPr/>
          <p:nvPr/>
        </p:nvCxnSpPr>
        <p:spPr>
          <a:xfrm>
            <a:off x="7784356" y="5677647"/>
            <a:ext cx="182279" cy="0"/>
          </a:xfrm>
          <a:prstGeom prst="line">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sp>
        <p:nvSpPr>
          <p:cNvPr id="43" name="TextBox 42">
            <a:extLst>
              <a:ext uri="{FF2B5EF4-FFF2-40B4-BE49-F238E27FC236}">
                <a16:creationId xmlns:a16="http://schemas.microsoft.com/office/drawing/2014/main" id="{2B1061FD-A164-A228-9A44-BE261918181D}"/>
              </a:ext>
            </a:extLst>
          </p:cNvPr>
          <p:cNvSpPr txBox="1"/>
          <p:nvPr/>
        </p:nvSpPr>
        <p:spPr>
          <a:xfrm>
            <a:off x="8091627" y="5585314"/>
            <a:ext cx="274918" cy="184666"/>
          </a:xfrm>
          <a:prstGeom prst="rect">
            <a:avLst/>
          </a:prstGeom>
          <a:noFill/>
        </p:spPr>
        <p:txBody>
          <a:bodyPr wrap="square" lIns="0" tIns="0" rIns="0" bIns="0" rtlCol="0">
            <a:spAutoFit/>
          </a:bodyPr>
          <a:lstStyle/>
          <a:p>
            <a:r>
              <a:rPr lang="en-US" sz="1200" dirty="0">
                <a:solidFill>
                  <a:srgbClr val="000000"/>
                </a:solidFill>
              </a:rPr>
              <a:t>5</a:t>
            </a:r>
          </a:p>
        </p:txBody>
      </p:sp>
    </p:spTree>
    <p:extLst>
      <p:ext uri="{BB962C8B-B14F-4D97-AF65-F5344CB8AC3E}">
        <p14:creationId xmlns:p14="http://schemas.microsoft.com/office/powerpoint/2010/main" val="2189197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22</a:t>
            </a:fld>
            <a:endParaRPr lang="en-US" dirty="0"/>
          </a:p>
        </p:txBody>
      </p:sp>
      <p:pic>
        <p:nvPicPr>
          <p:cNvPr id="3" name="Picture 2">
            <a:extLst>
              <a:ext uri="{FF2B5EF4-FFF2-40B4-BE49-F238E27FC236}">
                <a16:creationId xmlns:a16="http://schemas.microsoft.com/office/drawing/2014/main" id="{B4AD135F-2B16-FE55-A681-1566A492C092}"/>
              </a:ext>
            </a:extLst>
          </p:cNvPr>
          <p:cNvPicPr>
            <a:picLocks noChangeAspect="1"/>
          </p:cNvPicPr>
          <p:nvPr/>
        </p:nvPicPr>
        <p:blipFill rotWithShape="1">
          <a:blip r:embed="rId3">
            <a:extLst>
              <a:ext uri="{28A0092B-C50C-407E-A947-70E740481C1C}">
                <a14:useLocalDpi xmlns:a14="http://schemas.microsoft.com/office/drawing/2010/main" val="0"/>
              </a:ext>
            </a:extLst>
          </a:blip>
          <a:srcRect l="24554" t="4489" r="8585" b="14515"/>
          <a:stretch/>
        </p:blipFill>
        <p:spPr bwMode="auto">
          <a:xfrm>
            <a:off x="4759591" y="0"/>
            <a:ext cx="4384409" cy="6869170"/>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A8066F38-9EB8-4AC3-D58C-536CE3466589}"/>
              </a:ext>
            </a:extLst>
          </p:cNvPr>
          <p:cNvPicPr>
            <a:picLocks noChangeAspect="1"/>
          </p:cNvPicPr>
          <p:nvPr/>
        </p:nvPicPr>
        <p:blipFill rotWithShape="1">
          <a:blip r:embed="rId3">
            <a:extLst>
              <a:ext uri="{28A0092B-C50C-407E-A947-70E740481C1C}">
                <a14:useLocalDpi xmlns:a14="http://schemas.microsoft.com/office/drawing/2010/main" val="0"/>
              </a:ext>
            </a:extLst>
          </a:blip>
          <a:srcRect l="30070" t="86484" r="27148" b="2626"/>
          <a:stretch/>
        </p:blipFill>
        <p:spPr bwMode="auto">
          <a:xfrm>
            <a:off x="422503" y="4240591"/>
            <a:ext cx="3961907" cy="1304332"/>
          </a:xfrm>
          <a:prstGeom prst="rect">
            <a:avLst/>
          </a:prstGeom>
          <a:noFill/>
          <a:ln>
            <a:solidFill>
              <a:schemeClr val="accent2"/>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8F91C7FD-6CAA-0BC0-B00A-9B5E2908B3B9}"/>
              </a:ext>
            </a:extLst>
          </p:cNvPr>
          <p:cNvPicPr>
            <a:picLocks noChangeAspect="1"/>
          </p:cNvPicPr>
          <p:nvPr/>
        </p:nvPicPr>
        <p:blipFill rotWithShape="1">
          <a:blip r:embed="rId3">
            <a:extLst>
              <a:ext uri="{28A0092B-C50C-407E-A947-70E740481C1C}">
                <a14:useLocalDpi xmlns:a14="http://schemas.microsoft.com/office/drawing/2010/main" val="0"/>
              </a:ext>
            </a:extLst>
          </a:blip>
          <a:srcRect l="3956" t="3111" r="77142" b="81195"/>
          <a:stretch/>
        </p:blipFill>
        <p:spPr bwMode="auto">
          <a:xfrm>
            <a:off x="7239896" y="4845138"/>
            <a:ext cx="1729591" cy="1857183"/>
          </a:xfrm>
          <a:prstGeom prst="rect">
            <a:avLst/>
          </a:prstGeom>
          <a:noFill/>
          <a:ln>
            <a:solidFill>
              <a:schemeClr val="accent2"/>
            </a:solidFill>
          </a:ln>
          <a:extLst>
            <a:ext uri="{53640926-AAD7-44D8-BBD7-CCE9431645EC}">
              <a14:shadowObscured xmlns:a14="http://schemas.microsoft.com/office/drawing/2010/main"/>
            </a:ext>
          </a:extLst>
        </p:spPr>
      </p:pic>
      <p:cxnSp>
        <p:nvCxnSpPr>
          <p:cNvPr id="11" name="Straight Arrow Connector 10">
            <a:extLst>
              <a:ext uri="{FF2B5EF4-FFF2-40B4-BE49-F238E27FC236}">
                <a16:creationId xmlns:a16="http://schemas.microsoft.com/office/drawing/2014/main" id="{AE02FCE5-9B10-FC21-4D52-A182AF44F8CB}"/>
              </a:ext>
            </a:extLst>
          </p:cNvPr>
          <p:cNvCxnSpPr>
            <a:cxnSpLocks/>
          </p:cNvCxnSpPr>
          <p:nvPr/>
        </p:nvCxnSpPr>
        <p:spPr>
          <a:xfrm flipV="1">
            <a:off x="3911600" y="1936376"/>
            <a:ext cx="2962536" cy="176904"/>
          </a:xfrm>
          <a:prstGeom prst="straightConnector1">
            <a:avLst/>
          </a:prstGeom>
          <a:ln w="158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1F6AB54-4D8A-33AC-3FB1-2B8C995CB07D}"/>
              </a:ext>
            </a:extLst>
          </p:cNvPr>
          <p:cNvPicPr>
            <a:picLocks noChangeAspect="1"/>
          </p:cNvPicPr>
          <p:nvPr/>
        </p:nvPicPr>
        <p:blipFill rotWithShape="1">
          <a:blip r:embed="rId3">
            <a:extLst>
              <a:ext uri="{28A0092B-C50C-407E-A947-70E740481C1C}">
                <a14:useLocalDpi xmlns:a14="http://schemas.microsoft.com/office/drawing/2010/main" val="0"/>
              </a:ext>
            </a:extLst>
          </a:blip>
          <a:srcRect l="51523" t="21021" r="17221" b="64291"/>
          <a:stretch/>
        </p:blipFill>
        <p:spPr bwMode="auto">
          <a:xfrm>
            <a:off x="422505" y="1610376"/>
            <a:ext cx="3961906" cy="2407978"/>
          </a:xfrm>
          <a:prstGeom prst="rect">
            <a:avLst/>
          </a:prstGeom>
          <a:noFill/>
          <a:ln>
            <a:solidFill>
              <a:schemeClr val="accent2"/>
            </a:solidFill>
          </a:ln>
          <a:extLst>
            <a:ext uri="{53640926-AAD7-44D8-BBD7-CCE9431645EC}">
              <a14:shadowObscured xmlns:a14="http://schemas.microsoft.com/office/drawing/2010/main"/>
            </a:ext>
          </a:extLst>
        </p:spPr>
      </p:pic>
      <p:sp>
        <p:nvSpPr>
          <p:cNvPr id="13" name="Title 5">
            <a:extLst>
              <a:ext uri="{FF2B5EF4-FFF2-40B4-BE49-F238E27FC236}">
                <a16:creationId xmlns:a16="http://schemas.microsoft.com/office/drawing/2014/main" id="{743A70BE-3EB9-7F04-2BAA-391C55657988}"/>
              </a:ext>
            </a:extLst>
          </p:cNvPr>
          <p:cNvSpPr>
            <a:spLocks noGrp="1"/>
          </p:cNvSpPr>
          <p:nvPr>
            <p:ph type="title"/>
          </p:nvPr>
        </p:nvSpPr>
        <p:spPr>
          <a:xfrm>
            <a:off x="538605" y="316800"/>
            <a:ext cx="8158095" cy="687600"/>
          </a:xfrm>
        </p:spPr>
        <p:txBody>
          <a:bodyPr/>
          <a:lstStyle/>
          <a:p>
            <a:r>
              <a:rPr lang="en-US" dirty="0"/>
              <a:t>ODOT Review – </a:t>
            </a:r>
            <a:r>
              <a:rPr lang="en-US" sz="2800" dirty="0"/>
              <a:t>U.S. 101</a:t>
            </a:r>
            <a:endParaRPr lang="en-US" dirty="0"/>
          </a:p>
        </p:txBody>
      </p:sp>
    </p:spTree>
    <p:extLst>
      <p:ext uri="{BB962C8B-B14F-4D97-AF65-F5344CB8AC3E}">
        <p14:creationId xmlns:p14="http://schemas.microsoft.com/office/powerpoint/2010/main" val="1967226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256349-78CD-AB3E-9518-BA1AB00FE505}"/>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5F8A8DA1-49AC-47E5-FE66-56D15C1CB0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ABC778F-9C4D-1166-E170-AAE6E1BA00E7}"/>
              </a:ext>
            </a:extLst>
          </p:cNvPr>
          <p:cNvSpPr>
            <a:spLocks noGrp="1"/>
          </p:cNvSpPr>
          <p:nvPr>
            <p:ph type="sldNum" sz="quarter" idx="12"/>
          </p:nvPr>
        </p:nvSpPr>
        <p:spPr/>
        <p:txBody>
          <a:bodyPr/>
          <a:lstStyle/>
          <a:p>
            <a:fld id="{24C8C45C-947F-4981-8B3F-4F32E973C901}" type="slidenum">
              <a:rPr lang="en-US" smtClean="0"/>
              <a:pPr/>
              <a:t>23</a:t>
            </a:fld>
            <a:endParaRPr lang="en-US" dirty="0"/>
          </a:p>
        </p:txBody>
      </p:sp>
      <p:sp>
        <p:nvSpPr>
          <p:cNvPr id="6" name="Title 5">
            <a:extLst>
              <a:ext uri="{FF2B5EF4-FFF2-40B4-BE49-F238E27FC236}">
                <a16:creationId xmlns:a16="http://schemas.microsoft.com/office/drawing/2014/main" id="{8B8CE7AD-F2EE-0834-8441-17ACDAA9CB8B}"/>
              </a:ext>
            </a:extLst>
          </p:cNvPr>
          <p:cNvSpPr>
            <a:spLocks noGrp="1"/>
          </p:cNvSpPr>
          <p:nvPr>
            <p:ph type="title"/>
          </p:nvPr>
        </p:nvSpPr>
        <p:spPr/>
        <p:txBody>
          <a:bodyPr/>
          <a:lstStyle/>
          <a:p>
            <a:r>
              <a:rPr lang="en-US" dirty="0"/>
              <a:t>ODOT Review – </a:t>
            </a:r>
            <a:r>
              <a:rPr lang="en-US" sz="2800" dirty="0"/>
              <a:t>U.S. 101</a:t>
            </a:r>
            <a:endParaRPr lang="en-US" dirty="0"/>
          </a:p>
        </p:txBody>
      </p:sp>
      <p:sp>
        <p:nvSpPr>
          <p:cNvPr id="7" name="Content Placeholder 2">
            <a:extLst>
              <a:ext uri="{FF2B5EF4-FFF2-40B4-BE49-F238E27FC236}">
                <a16:creationId xmlns:a16="http://schemas.microsoft.com/office/drawing/2014/main" id="{C6BD3295-8D6F-08F4-6709-9BB569632A73}"/>
              </a:ext>
            </a:extLst>
          </p:cNvPr>
          <p:cNvSpPr>
            <a:spLocks noGrp="1"/>
          </p:cNvSpPr>
          <p:nvPr>
            <p:ph idx="1"/>
          </p:nvPr>
        </p:nvSpPr>
        <p:spPr>
          <a:xfrm>
            <a:off x="538605" y="1871831"/>
            <a:ext cx="7540388" cy="4278227"/>
          </a:xfrm>
        </p:spPr>
        <p:txBody>
          <a:bodyPr/>
          <a:lstStyle/>
          <a:p>
            <a:r>
              <a:rPr lang="en-US" sz="2600" b="1" dirty="0"/>
              <a:t>Bike/Pedestrian Deficiencies: </a:t>
            </a:r>
            <a:r>
              <a:rPr lang="en-US" sz="2600" dirty="0"/>
              <a:t>Sidewalks along U.S. 101 generally are not separated from vehicle traffic by a landscape buffer or bike lanes. No bike lanes are present on U.S. 101 from OR 42S to 13th Street. </a:t>
            </a:r>
          </a:p>
          <a:p>
            <a:r>
              <a:rPr lang="en-US" sz="2600" b="1" dirty="0"/>
              <a:t>ODOT’s Blueprint for Urban Design </a:t>
            </a:r>
            <a:r>
              <a:rPr lang="en-US" sz="2600" dirty="0"/>
              <a:t>recommends separated bicycle facilities within the Commercial Corridor context. </a:t>
            </a:r>
          </a:p>
          <a:p>
            <a:r>
              <a:rPr lang="en-US" sz="2600" b="1" dirty="0"/>
              <a:t>Capacity: </a:t>
            </a:r>
            <a:r>
              <a:rPr lang="en-US" sz="2600" dirty="0"/>
              <a:t>Traffic along U.S. is generally not expected to exceed standards except for one intersection (42S)</a:t>
            </a:r>
          </a:p>
        </p:txBody>
      </p:sp>
    </p:spTree>
    <p:extLst>
      <p:ext uri="{BB962C8B-B14F-4D97-AF65-F5344CB8AC3E}">
        <p14:creationId xmlns:p14="http://schemas.microsoft.com/office/powerpoint/2010/main" val="3318327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A14051-D9C3-4EAC-BAF8-1C0D12CE6D2C}"/>
              </a:ext>
            </a:extLst>
          </p:cNvPr>
          <p:cNvSpPr>
            <a:spLocks noGrp="1"/>
          </p:cNvSpPr>
          <p:nvPr>
            <p:ph type="ctrTitle"/>
          </p:nvPr>
        </p:nvSpPr>
        <p:spPr/>
        <p:txBody>
          <a:bodyPr/>
          <a:lstStyle/>
          <a:p>
            <a:r>
              <a:rPr lang="en-US" dirty="0"/>
              <a:t>Future Conditions </a:t>
            </a:r>
          </a:p>
        </p:txBody>
      </p:sp>
      <p:sp>
        <p:nvSpPr>
          <p:cNvPr id="8" name="Subtitle 7">
            <a:extLst>
              <a:ext uri="{FF2B5EF4-FFF2-40B4-BE49-F238E27FC236}">
                <a16:creationId xmlns:a16="http://schemas.microsoft.com/office/drawing/2014/main" id="{3F1FE715-C955-43B0-B756-649697DA7277}"/>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4E125A04-C6B5-4CC5-A67B-1807151BE80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DB8CEFB-77FE-411D-8C67-FC043DE52F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E2C893-060D-437A-92B7-065B6E9B395D}"/>
              </a:ext>
            </a:extLst>
          </p:cNvPr>
          <p:cNvSpPr>
            <a:spLocks noGrp="1"/>
          </p:cNvSpPr>
          <p:nvPr>
            <p:ph type="sldNum" sz="quarter" idx="12"/>
          </p:nvPr>
        </p:nvSpPr>
        <p:spPr/>
        <p:txBody>
          <a:bodyPr/>
          <a:lstStyle/>
          <a:p>
            <a:fld id="{24C8C45C-947F-4981-8B3F-4F32E973C901}" type="slidenum">
              <a:rPr lang="en-US" smtClean="0"/>
              <a:pPr/>
              <a:t>24</a:t>
            </a:fld>
            <a:endParaRPr lang="en-US" dirty="0"/>
          </a:p>
        </p:txBody>
      </p:sp>
    </p:spTree>
    <p:extLst>
      <p:ext uri="{BB962C8B-B14F-4D97-AF65-F5344CB8AC3E}">
        <p14:creationId xmlns:p14="http://schemas.microsoft.com/office/powerpoint/2010/main" val="530829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5BEE-3BA7-45B0-904B-C6636CC677EF}"/>
              </a:ext>
            </a:extLst>
          </p:cNvPr>
          <p:cNvSpPr>
            <a:spLocks noGrp="1"/>
          </p:cNvSpPr>
          <p:nvPr>
            <p:ph type="title"/>
          </p:nvPr>
        </p:nvSpPr>
        <p:spPr>
          <a:xfrm>
            <a:off x="538605" y="316800"/>
            <a:ext cx="7471539" cy="687600"/>
          </a:xfrm>
        </p:spPr>
        <p:txBody>
          <a:bodyPr>
            <a:normAutofit/>
          </a:bodyPr>
          <a:lstStyle/>
          <a:p>
            <a:r>
              <a:rPr lang="en-US" sz="2800" dirty="0"/>
              <a:t>Future Conditions</a:t>
            </a:r>
          </a:p>
        </p:txBody>
      </p:sp>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25</a:t>
            </a:fld>
            <a:endParaRPr lang="en-US" dirty="0"/>
          </a:p>
        </p:txBody>
      </p:sp>
      <p:sp>
        <p:nvSpPr>
          <p:cNvPr id="9" name="Content Placeholder 2">
            <a:extLst>
              <a:ext uri="{FF2B5EF4-FFF2-40B4-BE49-F238E27FC236}">
                <a16:creationId xmlns:a16="http://schemas.microsoft.com/office/drawing/2014/main" id="{4DA032F3-9ED3-71C6-99A1-4ABA48108A9A}"/>
              </a:ext>
            </a:extLst>
          </p:cNvPr>
          <p:cNvSpPr txBox="1">
            <a:spLocks/>
          </p:cNvSpPr>
          <p:nvPr/>
        </p:nvSpPr>
        <p:spPr>
          <a:xfrm>
            <a:off x="538604" y="1741685"/>
            <a:ext cx="4143928" cy="4406241"/>
          </a:xfrm>
          <a:prstGeom prst="rect">
            <a:avLst/>
          </a:prstGeom>
        </p:spPr>
        <p:txBody>
          <a:bodyPr vert="horz" lIns="0" tIns="0" rIns="0" bIns="0" rtlCol="0">
            <a:noAutofit/>
          </a:bodyPr>
          <a:lstStyle>
            <a:lvl1pPr marL="274320" indent="-274320" algn="l" defTabSz="914400" rtl="0" eaLnBrk="1" latinLnBrk="0" hangingPunct="1">
              <a:lnSpc>
                <a:spcPct val="100000"/>
              </a:lnSpc>
              <a:spcBef>
                <a:spcPts val="768"/>
              </a:spcBef>
              <a:spcAft>
                <a:spcPts val="0"/>
              </a:spcAft>
              <a:buSzPct val="70000"/>
              <a:buFont typeface="Arial" panose="020B0604020202020204" pitchFamily="34" charset="0"/>
              <a:buChar char="•"/>
              <a:defRPr sz="3200" kern="1200">
                <a:solidFill>
                  <a:schemeClr val="bg1"/>
                </a:solidFill>
                <a:latin typeface="+mn-lt"/>
                <a:ea typeface="+mn-ea"/>
                <a:cs typeface="+mn-cs"/>
              </a:defRPr>
            </a:lvl1pPr>
            <a:lvl2pPr marL="548640" indent="-274320" algn="l" defTabSz="914400" rtl="0" eaLnBrk="1" latinLnBrk="0" hangingPunct="1">
              <a:lnSpc>
                <a:spcPct val="100000"/>
              </a:lnSpc>
              <a:spcBef>
                <a:spcPts val="672"/>
              </a:spcBef>
              <a:spcAft>
                <a:spcPts val="0"/>
              </a:spcAft>
              <a:buSzPct val="70000"/>
              <a:buFont typeface="Calibri" panose="020F0502020204030204" pitchFamily="34" charset="0"/>
              <a:buChar char="−"/>
              <a:defRPr sz="2800" kern="1200">
                <a:solidFill>
                  <a:schemeClr val="bg1"/>
                </a:solidFill>
                <a:latin typeface="+mn-lt"/>
                <a:ea typeface="+mn-ea"/>
                <a:cs typeface="+mn-cs"/>
              </a:defRPr>
            </a:lvl2pPr>
            <a:lvl3pPr marL="1144800" indent="-230400" algn="l" defTabSz="914400" rtl="0" eaLnBrk="1" latinLnBrk="0" hangingPunct="1">
              <a:lnSpc>
                <a:spcPct val="100000"/>
              </a:lnSpc>
              <a:spcBef>
                <a:spcPts val="24"/>
              </a:spcBef>
              <a:spcAft>
                <a:spcPts val="0"/>
              </a:spcAft>
              <a:buSzPct val="70000"/>
              <a:buFont typeface="Arial" panose="020B0604020202020204" pitchFamily="34" charset="0"/>
              <a:buChar char="•"/>
              <a:defRPr sz="2400" kern="1200">
                <a:solidFill>
                  <a:schemeClr val="bg1"/>
                </a:solidFill>
                <a:latin typeface="+mn-lt"/>
                <a:ea typeface="+mn-ea"/>
                <a:cs typeface="+mn-cs"/>
              </a:defRPr>
            </a:lvl3pPr>
            <a:lvl4pPr marL="1602000" indent="0" algn="l" defTabSz="914400" rtl="0" eaLnBrk="1" latinLnBrk="0" hangingPunct="1">
              <a:lnSpc>
                <a:spcPct val="100000"/>
              </a:lnSpc>
              <a:spcBef>
                <a:spcPts val="480"/>
              </a:spcBef>
              <a:spcAft>
                <a:spcPts val="0"/>
              </a:spcAft>
              <a:buFont typeface="Arial" panose="020B0604020202020204" pitchFamily="34" charset="0"/>
              <a:buChar char="​"/>
              <a:defRPr sz="2000" b="0" kern="1200">
                <a:solidFill>
                  <a:schemeClr val="bg1"/>
                </a:solidFill>
                <a:latin typeface="+mn-lt"/>
                <a:ea typeface="+mn-ea"/>
                <a:cs typeface="+mn-cs"/>
              </a:defRPr>
            </a:lvl4pPr>
            <a:lvl5pPr marL="2059200" indent="-230400" algn="l" defTabSz="914400" rtl="0" eaLnBrk="1" latinLnBrk="0" hangingPunct="1">
              <a:lnSpc>
                <a:spcPct val="100000"/>
              </a:lnSpc>
              <a:spcBef>
                <a:spcPts val="480"/>
              </a:spcBef>
              <a:spcAft>
                <a:spcPts val="0"/>
              </a:spcAft>
              <a:buSzPct val="70000"/>
              <a:buFont typeface="Arial" panose="020B0604020202020204" pitchFamily="34" charset="0"/>
              <a:buChar char="»"/>
              <a:tabLst/>
              <a:defRPr sz="2000" kern="1200">
                <a:solidFill>
                  <a:schemeClr val="bg1"/>
                </a:solidFill>
                <a:latin typeface="+mn-lt"/>
                <a:ea typeface="+mn-ea"/>
                <a:cs typeface="+mn-cs"/>
              </a:defRPr>
            </a:lvl5pPr>
            <a:lvl6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6pPr>
            <a:lvl7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baseline="0">
                <a:solidFill>
                  <a:schemeClr val="bg1"/>
                </a:solidFill>
                <a:latin typeface="+mn-lt"/>
                <a:ea typeface="+mn-ea"/>
                <a:cs typeface="+mn-cs"/>
              </a:defRPr>
            </a:lvl7pPr>
            <a:lvl8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8pPr>
            <a:lvl9pPr marL="457200" indent="-457200" algn="l" defTabSz="914400" rtl="0" eaLnBrk="1" latinLnBrk="0" hangingPunct="1">
              <a:lnSpc>
                <a:spcPct val="100000"/>
              </a:lnSpc>
              <a:spcBef>
                <a:spcPts val="768"/>
              </a:spcBef>
              <a:spcAft>
                <a:spcPts val="0"/>
              </a:spcAft>
              <a:buSzPct val="70000"/>
              <a:buFont typeface="Arial" panose="020B0604020202020204" pitchFamily="34" charset="0"/>
              <a:buChar char="•"/>
              <a:defRPr sz="3600" b="0" kern="1200" baseline="0">
                <a:solidFill>
                  <a:schemeClr val="bg1"/>
                </a:solidFill>
                <a:latin typeface="+mn-lt"/>
                <a:ea typeface="+mn-ea"/>
                <a:cs typeface="+mn-cs"/>
              </a:defRPr>
            </a:lvl9pPr>
          </a:lstStyle>
          <a:p>
            <a:pPr marL="365760" indent="-365760">
              <a:spcBef>
                <a:spcPts val="0"/>
              </a:spcBef>
              <a:spcAft>
                <a:spcPts val="600"/>
              </a:spcAft>
            </a:pPr>
            <a:r>
              <a:rPr lang="en-US" sz="2000" dirty="0">
                <a:latin typeface="Calibri" panose="020F0502020204030204" pitchFamily="34" charset="0"/>
                <a:ea typeface="Times New Roman" panose="02020603050405020304" pitchFamily="18" charset="0"/>
                <a:cs typeface="Times New Roman" panose="02020603050405020304" pitchFamily="18" charset="0"/>
              </a:rPr>
              <a:t>A</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nalysis considers the likely future conditions of Bandon’s transportation system under a Future “No Build” condition. </a:t>
            </a:r>
          </a:p>
          <a:p>
            <a:pPr marL="365760" indent="-365760">
              <a:spcBef>
                <a:spcPts val="0"/>
              </a:spcBef>
              <a:spcAft>
                <a:spcPts val="6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“No Build” conditions refer to the transportation system in 2045 if there are </a:t>
            </a: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no investments </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beyond projects already programmed for construction.</a:t>
            </a:r>
          </a:p>
          <a:p>
            <a:pPr marL="365760" indent="-365760">
              <a:spcBef>
                <a:spcPts val="0"/>
              </a:spcBef>
              <a:spcAft>
                <a:spcPts val="600"/>
              </a:spcAft>
            </a:pPr>
            <a:r>
              <a:rPr lang="en-US" sz="2000" dirty="0"/>
              <a:t>Analysis considers likely future growth in </a:t>
            </a:r>
            <a:r>
              <a:rPr lang="en-US" sz="2000" b="1" dirty="0"/>
              <a:t>transportation demand, population growth</a:t>
            </a:r>
            <a:r>
              <a:rPr lang="en-US" sz="2000" dirty="0"/>
              <a:t>, and changes in </a:t>
            </a:r>
            <a:r>
              <a:rPr lang="en-US" sz="2000" b="1" dirty="0"/>
              <a:t>land use</a:t>
            </a:r>
            <a:r>
              <a:rPr lang="en-US" sz="2000" dirty="0"/>
              <a:t>. </a:t>
            </a:r>
          </a:p>
        </p:txBody>
      </p:sp>
      <p:pic>
        <p:nvPicPr>
          <p:cNvPr id="2050" name="Picture 2" descr="Future - Free miscellaneous icons">
            <a:extLst>
              <a:ext uri="{FF2B5EF4-FFF2-40B4-BE49-F238E27FC236}">
                <a16:creationId xmlns:a16="http://schemas.microsoft.com/office/drawing/2014/main" id="{AE9789DB-3E7A-247E-FA31-F788AB5BB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504" y="1514769"/>
            <a:ext cx="1482971" cy="14829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Car SVG, PNG Icon, Symbol. Download Image.">
            <a:extLst>
              <a:ext uri="{FF2B5EF4-FFF2-40B4-BE49-F238E27FC236}">
                <a16:creationId xmlns:a16="http://schemas.microsoft.com/office/drawing/2014/main" id="{EB9FF98D-B71F-8EAE-50B3-1859E0052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568" y="3123771"/>
            <a:ext cx="1642068" cy="16420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ike Icon PNG vector in SVG, PDF, AI, CDR format">
            <a:extLst>
              <a:ext uri="{FF2B5EF4-FFF2-40B4-BE49-F238E27FC236}">
                <a16:creationId xmlns:a16="http://schemas.microsoft.com/office/drawing/2014/main" id="{EDA587FB-847A-8AFE-45E1-CACA6AB0CD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673" t="17175" r="14794" b="17418"/>
          <a:stretch/>
        </p:blipFill>
        <p:spPr bwMode="auto">
          <a:xfrm>
            <a:off x="6941309" y="4661764"/>
            <a:ext cx="1808704" cy="125890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us&quot; Icon - Download for free – Iconduck">
            <a:extLst>
              <a:ext uri="{FF2B5EF4-FFF2-40B4-BE49-F238E27FC236}">
                <a16:creationId xmlns:a16="http://schemas.microsoft.com/office/drawing/2014/main" id="{E64E0BD5-3AF3-2AF0-DF83-16FA396C71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7447" y="2162946"/>
            <a:ext cx="816429" cy="8164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BE3C4A0-6BC8-FE5C-99F3-27B1D272CED8}"/>
              </a:ext>
            </a:extLst>
          </p:cNvPr>
          <p:cNvPicPr>
            <a:picLocks noChangeAspect="1"/>
          </p:cNvPicPr>
          <p:nvPr/>
        </p:nvPicPr>
        <p:blipFill>
          <a:blip r:embed="rId7"/>
          <a:stretch>
            <a:fillRect/>
          </a:stretch>
        </p:blipFill>
        <p:spPr>
          <a:xfrm>
            <a:off x="4922343" y="3189947"/>
            <a:ext cx="1287907" cy="1340628"/>
          </a:xfrm>
          <a:prstGeom prst="rect">
            <a:avLst/>
          </a:prstGeom>
        </p:spPr>
      </p:pic>
      <p:pic>
        <p:nvPicPr>
          <p:cNvPr id="2060" name="Picture 12" descr="Building Icons - Free SVG &amp; PNG Building Images - Noun Project">
            <a:extLst>
              <a:ext uri="{FF2B5EF4-FFF2-40B4-BE49-F238E27FC236}">
                <a16:creationId xmlns:a16="http://schemas.microsoft.com/office/drawing/2014/main" id="{52FFCB58-9BDC-7ABE-3831-778ABB8FCD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8503" y="5034558"/>
            <a:ext cx="1159123" cy="115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628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5BEE-3BA7-45B0-904B-C6636CC677EF}"/>
              </a:ext>
            </a:extLst>
          </p:cNvPr>
          <p:cNvSpPr>
            <a:spLocks noGrp="1"/>
          </p:cNvSpPr>
          <p:nvPr>
            <p:ph type="title"/>
          </p:nvPr>
        </p:nvSpPr>
        <p:spPr>
          <a:xfrm>
            <a:off x="538605" y="316800"/>
            <a:ext cx="7471539" cy="687600"/>
          </a:xfrm>
        </p:spPr>
        <p:txBody>
          <a:bodyPr>
            <a:normAutofit/>
          </a:bodyPr>
          <a:lstStyle/>
          <a:p>
            <a:r>
              <a:rPr lang="en-US" sz="2800" dirty="0"/>
              <a:t>Future Conditions (Traffic) </a:t>
            </a:r>
          </a:p>
        </p:txBody>
      </p:sp>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26</a:t>
            </a:fld>
            <a:endParaRPr lang="en-US" dirty="0"/>
          </a:p>
        </p:txBody>
      </p:sp>
      <p:sp>
        <p:nvSpPr>
          <p:cNvPr id="9" name="Content Placeholder 2">
            <a:extLst>
              <a:ext uri="{FF2B5EF4-FFF2-40B4-BE49-F238E27FC236}">
                <a16:creationId xmlns:a16="http://schemas.microsoft.com/office/drawing/2014/main" id="{4DA032F3-9ED3-71C6-99A1-4ABA48108A9A}"/>
              </a:ext>
            </a:extLst>
          </p:cNvPr>
          <p:cNvSpPr txBox="1">
            <a:spLocks/>
          </p:cNvSpPr>
          <p:nvPr/>
        </p:nvSpPr>
        <p:spPr>
          <a:xfrm>
            <a:off x="538604" y="1713110"/>
            <a:ext cx="4542303" cy="4434816"/>
          </a:xfrm>
          <a:prstGeom prst="rect">
            <a:avLst/>
          </a:prstGeom>
        </p:spPr>
        <p:txBody>
          <a:bodyPr vert="horz" lIns="0" tIns="0" rIns="0" bIns="0" rtlCol="0" anchor="t">
            <a:noAutofit/>
          </a:bodyPr>
          <a:lstStyle>
            <a:lvl1pPr marL="274320" indent="-274320" algn="l" defTabSz="914400" rtl="0" eaLnBrk="1" latinLnBrk="0" hangingPunct="1">
              <a:lnSpc>
                <a:spcPct val="100000"/>
              </a:lnSpc>
              <a:spcBef>
                <a:spcPts val="768"/>
              </a:spcBef>
              <a:spcAft>
                <a:spcPts val="0"/>
              </a:spcAft>
              <a:buSzPct val="70000"/>
              <a:buFont typeface="Arial" panose="020B0604020202020204" pitchFamily="34" charset="0"/>
              <a:buChar char="•"/>
              <a:defRPr sz="3200" kern="1200">
                <a:solidFill>
                  <a:schemeClr val="bg1"/>
                </a:solidFill>
                <a:latin typeface="+mn-lt"/>
                <a:ea typeface="+mn-ea"/>
                <a:cs typeface="+mn-cs"/>
              </a:defRPr>
            </a:lvl1pPr>
            <a:lvl2pPr marL="548640" indent="-274320" algn="l" defTabSz="914400" rtl="0" eaLnBrk="1" latinLnBrk="0" hangingPunct="1">
              <a:lnSpc>
                <a:spcPct val="100000"/>
              </a:lnSpc>
              <a:spcBef>
                <a:spcPts val="672"/>
              </a:spcBef>
              <a:spcAft>
                <a:spcPts val="0"/>
              </a:spcAft>
              <a:buSzPct val="70000"/>
              <a:buFont typeface="Calibri" panose="020F0502020204030204" pitchFamily="34" charset="0"/>
              <a:buChar char="−"/>
              <a:defRPr sz="2800" kern="1200">
                <a:solidFill>
                  <a:schemeClr val="bg1"/>
                </a:solidFill>
                <a:latin typeface="+mn-lt"/>
                <a:ea typeface="+mn-ea"/>
                <a:cs typeface="+mn-cs"/>
              </a:defRPr>
            </a:lvl2pPr>
            <a:lvl3pPr marL="1144800" indent="-230400" algn="l" defTabSz="914400" rtl="0" eaLnBrk="1" latinLnBrk="0" hangingPunct="1">
              <a:lnSpc>
                <a:spcPct val="100000"/>
              </a:lnSpc>
              <a:spcBef>
                <a:spcPts val="24"/>
              </a:spcBef>
              <a:spcAft>
                <a:spcPts val="0"/>
              </a:spcAft>
              <a:buSzPct val="70000"/>
              <a:buFont typeface="Arial" panose="020B0604020202020204" pitchFamily="34" charset="0"/>
              <a:buChar char="•"/>
              <a:defRPr sz="2400" kern="1200">
                <a:solidFill>
                  <a:schemeClr val="bg1"/>
                </a:solidFill>
                <a:latin typeface="+mn-lt"/>
                <a:ea typeface="+mn-ea"/>
                <a:cs typeface="+mn-cs"/>
              </a:defRPr>
            </a:lvl3pPr>
            <a:lvl4pPr marL="1602000" indent="0" algn="l" defTabSz="914400" rtl="0" eaLnBrk="1" latinLnBrk="0" hangingPunct="1">
              <a:lnSpc>
                <a:spcPct val="100000"/>
              </a:lnSpc>
              <a:spcBef>
                <a:spcPts val="480"/>
              </a:spcBef>
              <a:spcAft>
                <a:spcPts val="0"/>
              </a:spcAft>
              <a:buFont typeface="Arial" panose="020B0604020202020204" pitchFamily="34" charset="0"/>
              <a:buChar char="​"/>
              <a:defRPr sz="2000" b="0" kern="1200">
                <a:solidFill>
                  <a:schemeClr val="bg1"/>
                </a:solidFill>
                <a:latin typeface="+mn-lt"/>
                <a:ea typeface="+mn-ea"/>
                <a:cs typeface="+mn-cs"/>
              </a:defRPr>
            </a:lvl4pPr>
            <a:lvl5pPr marL="2059200" indent="-230400" algn="l" defTabSz="914400" rtl="0" eaLnBrk="1" latinLnBrk="0" hangingPunct="1">
              <a:lnSpc>
                <a:spcPct val="100000"/>
              </a:lnSpc>
              <a:spcBef>
                <a:spcPts val="480"/>
              </a:spcBef>
              <a:spcAft>
                <a:spcPts val="0"/>
              </a:spcAft>
              <a:buSzPct val="70000"/>
              <a:buFont typeface="Arial" panose="020B0604020202020204" pitchFamily="34" charset="0"/>
              <a:buChar char="»"/>
              <a:tabLst/>
              <a:defRPr sz="2000" kern="1200">
                <a:solidFill>
                  <a:schemeClr val="bg1"/>
                </a:solidFill>
                <a:latin typeface="+mn-lt"/>
                <a:ea typeface="+mn-ea"/>
                <a:cs typeface="+mn-cs"/>
              </a:defRPr>
            </a:lvl5pPr>
            <a:lvl6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6pPr>
            <a:lvl7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baseline="0">
                <a:solidFill>
                  <a:schemeClr val="bg1"/>
                </a:solidFill>
                <a:latin typeface="+mn-lt"/>
                <a:ea typeface="+mn-ea"/>
                <a:cs typeface="+mn-cs"/>
              </a:defRPr>
            </a:lvl7pPr>
            <a:lvl8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8pPr>
            <a:lvl9pPr marL="457200" indent="-457200" algn="l" defTabSz="914400" rtl="0" eaLnBrk="1" latinLnBrk="0" hangingPunct="1">
              <a:lnSpc>
                <a:spcPct val="100000"/>
              </a:lnSpc>
              <a:spcBef>
                <a:spcPts val="768"/>
              </a:spcBef>
              <a:spcAft>
                <a:spcPts val="0"/>
              </a:spcAft>
              <a:buSzPct val="70000"/>
              <a:buFont typeface="Arial" panose="020B0604020202020204" pitchFamily="34" charset="0"/>
              <a:buChar char="•"/>
              <a:defRPr sz="3600" b="0" kern="1200" baseline="0">
                <a:solidFill>
                  <a:schemeClr val="bg1"/>
                </a:solidFill>
                <a:latin typeface="+mn-lt"/>
                <a:ea typeface="+mn-ea"/>
                <a:cs typeface="+mn-cs"/>
              </a:defRPr>
            </a:lvl9pPr>
          </a:lstStyle>
          <a:p>
            <a:pPr marL="365760" indent="-365760">
              <a:spcBef>
                <a:spcPts val="0"/>
              </a:spcBef>
              <a:spcAft>
                <a:spcPts val="600"/>
              </a:spcAft>
            </a:pPr>
            <a:r>
              <a:rPr lang="en-US" sz="2200" dirty="0"/>
              <a:t>Future traffic forecasts for the horizon year 2045 were developed using a growth factor</a:t>
            </a:r>
          </a:p>
          <a:p>
            <a:pPr marL="365760" indent="-365760">
              <a:spcBef>
                <a:spcPts val="0"/>
              </a:spcBef>
              <a:spcAft>
                <a:spcPts val="600"/>
              </a:spcAft>
            </a:pPr>
            <a:r>
              <a:rPr lang="en-US" sz="2200" dirty="0"/>
              <a:t>Only one intersection is expected to exceed its “volume to capacity” mobility target in the future: U.S. 101 &amp; 1st Street/OR 42S. </a:t>
            </a:r>
          </a:p>
          <a:p>
            <a:pPr lvl="1">
              <a:spcBef>
                <a:spcPts val="0"/>
              </a:spcBef>
              <a:spcAft>
                <a:spcPts val="600"/>
              </a:spcAft>
            </a:pPr>
            <a:r>
              <a:rPr lang="en-US" sz="1800" dirty="0">
                <a:latin typeface="Calibri"/>
                <a:ea typeface="Times New Roman" panose="02020603050405020304" pitchFamily="18" charset="0"/>
                <a:cs typeface="Calibri"/>
              </a:rPr>
              <a:t>Mobility Target: v/c &lt; 0.90 Future: v/c  0.90</a:t>
            </a:r>
          </a:p>
          <a:p>
            <a:pPr marL="640080" lvl="1" indent="-365760">
              <a:spcBef>
                <a:spcPts val="0"/>
              </a:spcBef>
              <a:spcAft>
                <a:spcPts val="6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intersection is expected to operate at a level of service (LOS) D. </a:t>
            </a:r>
            <a:endParaRPr lang="en-US" sz="1800" dirty="0"/>
          </a:p>
        </p:txBody>
      </p:sp>
      <p:pic>
        <p:nvPicPr>
          <p:cNvPr id="3" name="Picture 2">
            <a:extLst>
              <a:ext uri="{FF2B5EF4-FFF2-40B4-BE49-F238E27FC236}">
                <a16:creationId xmlns:a16="http://schemas.microsoft.com/office/drawing/2014/main" id="{34FA234C-8020-60B5-CEC1-14B883ABB9F0}"/>
              </a:ext>
            </a:extLst>
          </p:cNvPr>
          <p:cNvPicPr>
            <a:picLocks noChangeAspect="1"/>
          </p:cNvPicPr>
          <p:nvPr/>
        </p:nvPicPr>
        <p:blipFill rotWithShape="1">
          <a:blip r:embed="rId3"/>
          <a:srcRect l="16667" r="8048"/>
          <a:stretch/>
        </p:blipFill>
        <p:spPr>
          <a:xfrm>
            <a:off x="5443096" y="1931709"/>
            <a:ext cx="3162300" cy="3457575"/>
          </a:xfrm>
          <a:prstGeom prst="rect">
            <a:avLst/>
          </a:prstGeom>
        </p:spPr>
      </p:pic>
    </p:spTree>
    <p:extLst>
      <p:ext uri="{BB962C8B-B14F-4D97-AF65-F5344CB8AC3E}">
        <p14:creationId xmlns:p14="http://schemas.microsoft.com/office/powerpoint/2010/main" val="1584597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5BEE-3BA7-45B0-904B-C6636CC677EF}"/>
              </a:ext>
            </a:extLst>
          </p:cNvPr>
          <p:cNvSpPr>
            <a:spLocks noGrp="1"/>
          </p:cNvSpPr>
          <p:nvPr>
            <p:ph type="title"/>
          </p:nvPr>
        </p:nvSpPr>
        <p:spPr>
          <a:xfrm>
            <a:off x="538605" y="316800"/>
            <a:ext cx="7471539" cy="687600"/>
          </a:xfrm>
        </p:spPr>
        <p:txBody>
          <a:bodyPr>
            <a:normAutofit/>
          </a:bodyPr>
          <a:lstStyle/>
          <a:p>
            <a:r>
              <a:rPr lang="en-US" sz="2800" dirty="0"/>
              <a:t>Future Conditions (Walking and Biking) </a:t>
            </a:r>
          </a:p>
        </p:txBody>
      </p:sp>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27</a:t>
            </a:fld>
            <a:endParaRPr lang="en-US" dirty="0"/>
          </a:p>
        </p:txBody>
      </p:sp>
      <p:sp>
        <p:nvSpPr>
          <p:cNvPr id="9" name="Content Placeholder 2">
            <a:extLst>
              <a:ext uri="{FF2B5EF4-FFF2-40B4-BE49-F238E27FC236}">
                <a16:creationId xmlns:a16="http://schemas.microsoft.com/office/drawing/2014/main" id="{4DA032F3-9ED3-71C6-99A1-4ABA48108A9A}"/>
              </a:ext>
            </a:extLst>
          </p:cNvPr>
          <p:cNvSpPr txBox="1">
            <a:spLocks/>
          </p:cNvSpPr>
          <p:nvPr/>
        </p:nvSpPr>
        <p:spPr>
          <a:xfrm>
            <a:off x="538604" y="1741685"/>
            <a:ext cx="3691752" cy="4406241"/>
          </a:xfrm>
          <a:prstGeom prst="rect">
            <a:avLst/>
          </a:prstGeom>
        </p:spPr>
        <p:txBody>
          <a:bodyPr vert="horz" lIns="0" tIns="0" rIns="0" bIns="0" rtlCol="0">
            <a:noAutofit/>
          </a:bodyPr>
          <a:lstStyle>
            <a:lvl1pPr marL="274320" indent="-274320" algn="l" defTabSz="914400" rtl="0" eaLnBrk="1" latinLnBrk="0" hangingPunct="1">
              <a:lnSpc>
                <a:spcPct val="100000"/>
              </a:lnSpc>
              <a:spcBef>
                <a:spcPts val="768"/>
              </a:spcBef>
              <a:spcAft>
                <a:spcPts val="0"/>
              </a:spcAft>
              <a:buSzPct val="70000"/>
              <a:buFont typeface="Arial" panose="020B0604020202020204" pitchFamily="34" charset="0"/>
              <a:buChar char="•"/>
              <a:defRPr sz="3200" kern="1200">
                <a:solidFill>
                  <a:schemeClr val="bg1"/>
                </a:solidFill>
                <a:latin typeface="+mn-lt"/>
                <a:ea typeface="+mn-ea"/>
                <a:cs typeface="+mn-cs"/>
              </a:defRPr>
            </a:lvl1pPr>
            <a:lvl2pPr marL="548640" indent="-274320" algn="l" defTabSz="914400" rtl="0" eaLnBrk="1" latinLnBrk="0" hangingPunct="1">
              <a:lnSpc>
                <a:spcPct val="100000"/>
              </a:lnSpc>
              <a:spcBef>
                <a:spcPts val="672"/>
              </a:spcBef>
              <a:spcAft>
                <a:spcPts val="0"/>
              </a:spcAft>
              <a:buSzPct val="70000"/>
              <a:buFont typeface="Calibri" panose="020F0502020204030204" pitchFamily="34" charset="0"/>
              <a:buChar char="−"/>
              <a:defRPr sz="2800" kern="1200">
                <a:solidFill>
                  <a:schemeClr val="bg1"/>
                </a:solidFill>
                <a:latin typeface="+mn-lt"/>
                <a:ea typeface="+mn-ea"/>
                <a:cs typeface="+mn-cs"/>
              </a:defRPr>
            </a:lvl2pPr>
            <a:lvl3pPr marL="1144800" indent="-230400" algn="l" defTabSz="914400" rtl="0" eaLnBrk="1" latinLnBrk="0" hangingPunct="1">
              <a:lnSpc>
                <a:spcPct val="100000"/>
              </a:lnSpc>
              <a:spcBef>
                <a:spcPts val="24"/>
              </a:spcBef>
              <a:spcAft>
                <a:spcPts val="0"/>
              </a:spcAft>
              <a:buSzPct val="70000"/>
              <a:buFont typeface="Arial" panose="020B0604020202020204" pitchFamily="34" charset="0"/>
              <a:buChar char="•"/>
              <a:defRPr sz="2400" kern="1200">
                <a:solidFill>
                  <a:schemeClr val="bg1"/>
                </a:solidFill>
                <a:latin typeface="+mn-lt"/>
                <a:ea typeface="+mn-ea"/>
                <a:cs typeface="+mn-cs"/>
              </a:defRPr>
            </a:lvl3pPr>
            <a:lvl4pPr marL="1602000" indent="0" algn="l" defTabSz="914400" rtl="0" eaLnBrk="1" latinLnBrk="0" hangingPunct="1">
              <a:lnSpc>
                <a:spcPct val="100000"/>
              </a:lnSpc>
              <a:spcBef>
                <a:spcPts val="480"/>
              </a:spcBef>
              <a:spcAft>
                <a:spcPts val="0"/>
              </a:spcAft>
              <a:buFont typeface="Arial" panose="020B0604020202020204" pitchFamily="34" charset="0"/>
              <a:buChar char="​"/>
              <a:defRPr sz="2000" b="0" kern="1200">
                <a:solidFill>
                  <a:schemeClr val="bg1"/>
                </a:solidFill>
                <a:latin typeface="+mn-lt"/>
                <a:ea typeface="+mn-ea"/>
                <a:cs typeface="+mn-cs"/>
              </a:defRPr>
            </a:lvl4pPr>
            <a:lvl5pPr marL="2059200" indent="-230400" algn="l" defTabSz="914400" rtl="0" eaLnBrk="1" latinLnBrk="0" hangingPunct="1">
              <a:lnSpc>
                <a:spcPct val="100000"/>
              </a:lnSpc>
              <a:spcBef>
                <a:spcPts val="480"/>
              </a:spcBef>
              <a:spcAft>
                <a:spcPts val="0"/>
              </a:spcAft>
              <a:buSzPct val="70000"/>
              <a:buFont typeface="Arial" panose="020B0604020202020204" pitchFamily="34" charset="0"/>
              <a:buChar char="»"/>
              <a:tabLst/>
              <a:defRPr sz="2000" kern="1200">
                <a:solidFill>
                  <a:schemeClr val="bg1"/>
                </a:solidFill>
                <a:latin typeface="+mn-lt"/>
                <a:ea typeface="+mn-ea"/>
                <a:cs typeface="+mn-cs"/>
              </a:defRPr>
            </a:lvl5pPr>
            <a:lvl6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6pPr>
            <a:lvl7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baseline="0">
                <a:solidFill>
                  <a:schemeClr val="bg1"/>
                </a:solidFill>
                <a:latin typeface="+mn-lt"/>
                <a:ea typeface="+mn-ea"/>
                <a:cs typeface="+mn-cs"/>
              </a:defRPr>
            </a:lvl7pPr>
            <a:lvl8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8pPr>
            <a:lvl9pPr marL="457200" indent="-457200" algn="l" defTabSz="914400" rtl="0" eaLnBrk="1" latinLnBrk="0" hangingPunct="1">
              <a:lnSpc>
                <a:spcPct val="100000"/>
              </a:lnSpc>
              <a:spcBef>
                <a:spcPts val="768"/>
              </a:spcBef>
              <a:spcAft>
                <a:spcPts val="0"/>
              </a:spcAft>
              <a:buSzPct val="70000"/>
              <a:buFont typeface="Arial" panose="020B0604020202020204" pitchFamily="34" charset="0"/>
              <a:buChar char="•"/>
              <a:defRPr sz="3600" b="0" kern="1200" baseline="0">
                <a:solidFill>
                  <a:schemeClr val="bg1"/>
                </a:solidFill>
                <a:latin typeface="+mn-lt"/>
                <a:ea typeface="+mn-ea"/>
                <a:cs typeface="+mn-cs"/>
              </a:defRPr>
            </a:lvl9pPr>
          </a:lstStyle>
          <a:p>
            <a:pPr marL="365760" indent="-365760">
              <a:spcBef>
                <a:spcPts val="0"/>
              </a:spcBef>
              <a:spcAft>
                <a:spcPts val="600"/>
              </a:spcAft>
            </a:pPr>
            <a:r>
              <a:rPr lang="en-US" sz="2000" dirty="0"/>
              <a:t>The only currently funded bicycle and pedestrian project is the Jetty Park Trail. </a:t>
            </a:r>
          </a:p>
          <a:p>
            <a:pPr marL="365760" indent="-365760">
              <a:spcBef>
                <a:spcPts val="0"/>
              </a:spcBef>
              <a:spcAft>
                <a:spcPts val="600"/>
              </a:spcAft>
            </a:pPr>
            <a:r>
              <a:rPr lang="en-US" sz="2000" b="1" dirty="0"/>
              <a:t>Jetty Park Trail </a:t>
            </a:r>
            <a:r>
              <a:rPr lang="en-US" sz="2000" dirty="0"/>
              <a:t>- Connection between Old Town and the Jetty Park – pathway that connects 1st Street SW in Old Town to the Jetty. </a:t>
            </a:r>
          </a:p>
          <a:p>
            <a:pPr marL="365760" indent="-365760">
              <a:spcBef>
                <a:spcPts val="0"/>
              </a:spcBef>
              <a:spcAft>
                <a:spcPts val="600"/>
              </a:spcAft>
            </a:pPr>
            <a:r>
              <a:rPr lang="en-US" sz="2000" dirty="0"/>
              <a:t>Gradual increases in population, tourist demand, and traffic could impact bicycle and pedestrian safety in the future. </a:t>
            </a:r>
          </a:p>
          <a:p>
            <a:pPr marL="0" indent="0">
              <a:spcBef>
                <a:spcPts val="0"/>
              </a:spcBef>
              <a:spcAft>
                <a:spcPts val="600"/>
              </a:spcAft>
              <a:buNone/>
            </a:pPr>
            <a:endParaRPr lang="en-US" sz="2000" dirty="0"/>
          </a:p>
        </p:txBody>
      </p:sp>
      <p:pic>
        <p:nvPicPr>
          <p:cNvPr id="1028" name="Picture 4" descr="South Jetty Beach in Bandon South Jetty Park - Oregon Discovery">
            <a:extLst>
              <a:ext uri="{FF2B5EF4-FFF2-40B4-BE49-F238E27FC236}">
                <a16:creationId xmlns:a16="http://schemas.microsoft.com/office/drawing/2014/main" id="{D6E4D29E-2DF9-195B-D831-2B81726DE1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68" r="1872"/>
          <a:stretch/>
        </p:blipFill>
        <p:spPr bwMode="auto">
          <a:xfrm>
            <a:off x="4572000" y="2021602"/>
            <a:ext cx="4436975" cy="357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415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A14051-D9C3-4EAC-BAF8-1C0D12CE6D2C}"/>
              </a:ext>
            </a:extLst>
          </p:cNvPr>
          <p:cNvSpPr>
            <a:spLocks noGrp="1"/>
          </p:cNvSpPr>
          <p:nvPr>
            <p:ph type="ctrTitle"/>
          </p:nvPr>
        </p:nvSpPr>
        <p:spPr/>
        <p:txBody>
          <a:bodyPr/>
          <a:lstStyle/>
          <a:p>
            <a:r>
              <a:rPr lang="en-US" dirty="0"/>
              <a:t>Discussion</a:t>
            </a:r>
          </a:p>
        </p:txBody>
      </p:sp>
      <p:sp>
        <p:nvSpPr>
          <p:cNvPr id="8" name="Subtitle 7">
            <a:extLst>
              <a:ext uri="{FF2B5EF4-FFF2-40B4-BE49-F238E27FC236}">
                <a16:creationId xmlns:a16="http://schemas.microsoft.com/office/drawing/2014/main" id="{3F1FE715-C955-43B0-B756-649697DA7277}"/>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4E125A04-C6B5-4CC5-A67B-1807151BE80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DB8CEFB-77FE-411D-8C67-FC043DE52F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E2C893-060D-437A-92B7-065B6E9B395D}"/>
              </a:ext>
            </a:extLst>
          </p:cNvPr>
          <p:cNvSpPr>
            <a:spLocks noGrp="1"/>
          </p:cNvSpPr>
          <p:nvPr>
            <p:ph type="sldNum" sz="quarter" idx="12"/>
          </p:nvPr>
        </p:nvSpPr>
        <p:spPr/>
        <p:txBody>
          <a:bodyPr/>
          <a:lstStyle/>
          <a:p>
            <a:fld id="{24C8C45C-947F-4981-8B3F-4F32E973C901}" type="slidenum">
              <a:rPr lang="en-US" smtClean="0"/>
              <a:pPr/>
              <a:t>28</a:t>
            </a:fld>
            <a:endParaRPr lang="en-US" dirty="0"/>
          </a:p>
        </p:txBody>
      </p:sp>
    </p:spTree>
    <p:extLst>
      <p:ext uri="{BB962C8B-B14F-4D97-AF65-F5344CB8AC3E}">
        <p14:creationId xmlns:p14="http://schemas.microsoft.com/office/powerpoint/2010/main" val="306758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5BEE-3BA7-45B0-904B-C6636CC677EF}"/>
              </a:ext>
            </a:extLst>
          </p:cNvPr>
          <p:cNvSpPr>
            <a:spLocks noGrp="1"/>
          </p:cNvSpPr>
          <p:nvPr>
            <p:ph type="title"/>
          </p:nvPr>
        </p:nvSpPr>
        <p:spPr/>
        <p:txBody>
          <a:bodyPr/>
          <a:lstStyle/>
          <a:p>
            <a:r>
              <a:rPr lang="en-US" dirty="0"/>
              <a:t>Existing Conditions Discussion</a:t>
            </a:r>
          </a:p>
        </p:txBody>
      </p:sp>
      <p:sp>
        <p:nvSpPr>
          <p:cNvPr id="3" name="Content Placeholder 2">
            <a:extLst>
              <a:ext uri="{FF2B5EF4-FFF2-40B4-BE49-F238E27FC236}">
                <a16:creationId xmlns:a16="http://schemas.microsoft.com/office/drawing/2014/main" id="{064C3E80-5A0E-45B9-9026-CB3C161352E5}"/>
              </a:ext>
            </a:extLst>
          </p:cNvPr>
          <p:cNvSpPr>
            <a:spLocks noGrp="1"/>
          </p:cNvSpPr>
          <p:nvPr>
            <p:ph idx="1"/>
          </p:nvPr>
        </p:nvSpPr>
        <p:spPr>
          <a:xfrm>
            <a:off x="538605" y="1808480"/>
            <a:ext cx="8158095" cy="4341579"/>
          </a:xfrm>
        </p:spPr>
        <p:txBody>
          <a:bodyPr/>
          <a:lstStyle/>
          <a:p>
            <a:r>
              <a:rPr lang="en-US" dirty="0"/>
              <a:t>Do these conditions resonate with your impression of Bandon’s transportation system?</a:t>
            </a:r>
          </a:p>
          <a:p>
            <a:r>
              <a:rPr lang="en-US" dirty="0"/>
              <a:t>What works well now? </a:t>
            </a:r>
          </a:p>
          <a:p>
            <a:r>
              <a:rPr lang="en-US" dirty="0"/>
              <a:t>What’s one thing you’d like to change? </a:t>
            </a:r>
          </a:p>
          <a:p>
            <a:r>
              <a:rPr lang="en-US" dirty="0"/>
              <a:t>What issues or needs do you see?</a:t>
            </a:r>
          </a:p>
          <a:p>
            <a:r>
              <a:rPr lang="en-US" dirty="0"/>
              <a:t>Is anything missing?</a:t>
            </a:r>
          </a:p>
        </p:txBody>
      </p:sp>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p:txBody>
          <a:bodyPr/>
          <a:lstStyle/>
          <a:p>
            <a:fld id="{24C8C45C-947F-4981-8B3F-4F32E973C901}" type="slidenum">
              <a:rPr lang="en-US" smtClean="0"/>
              <a:pPr/>
              <a:t>29</a:t>
            </a:fld>
            <a:endParaRPr lang="en-US" dirty="0"/>
          </a:p>
        </p:txBody>
      </p:sp>
    </p:spTree>
    <p:extLst>
      <p:ext uri="{BB962C8B-B14F-4D97-AF65-F5344CB8AC3E}">
        <p14:creationId xmlns:p14="http://schemas.microsoft.com/office/powerpoint/2010/main" val="4051225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6FAD-AAE2-4AD1-969E-B51BF7DAFA5B}"/>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C8E14735-E141-4CB2-9F8B-C0F213FFAC04}"/>
              </a:ext>
            </a:extLst>
          </p:cNvPr>
          <p:cNvSpPr>
            <a:spLocks noGrp="1"/>
          </p:cNvSpPr>
          <p:nvPr>
            <p:ph idx="1"/>
          </p:nvPr>
        </p:nvSpPr>
        <p:spPr>
          <a:xfrm>
            <a:off x="538605" y="1741685"/>
            <a:ext cx="3719070" cy="4406241"/>
          </a:xfrm>
        </p:spPr>
        <p:txBody>
          <a:bodyPr vert="horz" lIns="0" tIns="0" rIns="0" bIns="0" rtlCol="0" anchor="t">
            <a:noAutofit/>
          </a:bodyPr>
          <a:lstStyle/>
          <a:p>
            <a:pPr>
              <a:lnSpc>
                <a:spcPct val="110000"/>
              </a:lnSpc>
              <a:spcBef>
                <a:spcPts val="0"/>
              </a:spcBef>
            </a:pPr>
            <a:r>
              <a:rPr lang="en-US" sz="2400" dirty="0"/>
              <a:t>Welcome and Introductions</a:t>
            </a:r>
          </a:p>
          <a:p>
            <a:pPr>
              <a:lnSpc>
                <a:spcPct val="110000"/>
              </a:lnSpc>
              <a:spcBef>
                <a:spcPts val="0"/>
              </a:spcBef>
            </a:pPr>
            <a:r>
              <a:rPr lang="en-US" sz="2400" dirty="0"/>
              <a:t>TSP Context (Review)</a:t>
            </a:r>
          </a:p>
          <a:p>
            <a:pPr lvl="1">
              <a:lnSpc>
                <a:spcPct val="110000"/>
              </a:lnSpc>
              <a:spcBef>
                <a:spcPts val="0"/>
              </a:spcBef>
            </a:pPr>
            <a:r>
              <a:rPr lang="en-US" sz="2000" dirty="0"/>
              <a:t>Overview of project</a:t>
            </a:r>
          </a:p>
          <a:p>
            <a:pPr>
              <a:lnSpc>
                <a:spcPct val="110000"/>
              </a:lnSpc>
              <a:spcBef>
                <a:spcPts val="0"/>
              </a:spcBef>
            </a:pPr>
            <a:r>
              <a:rPr lang="en-US" sz="2400" dirty="0"/>
              <a:t>Existing Conditions </a:t>
            </a:r>
          </a:p>
          <a:p>
            <a:pPr>
              <a:lnSpc>
                <a:spcPct val="110000"/>
              </a:lnSpc>
              <a:spcBef>
                <a:spcPts val="0"/>
              </a:spcBef>
            </a:pPr>
            <a:r>
              <a:rPr lang="en-US" sz="2400" dirty="0"/>
              <a:t>Future Conditions</a:t>
            </a:r>
          </a:p>
          <a:p>
            <a:pPr>
              <a:lnSpc>
                <a:spcPct val="110000"/>
              </a:lnSpc>
              <a:spcBef>
                <a:spcPts val="0"/>
              </a:spcBef>
            </a:pPr>
            <a:r>
              <a:rPr lang="en-US" sz="2400" dirty="0"/>
              <a:t>Issues and Needs</a:t>
            </a:r>
          </a:p>
          <a:p>
            <a:pPr>
              <a:lnSpc>
                <a:spcPct val="110000"/>
              </a:lnSpc>
              <a:spcBef>
                <a:spcPts val="0"/>
              </a:spcBef>
            </a:pPr>
            <a:r>
              <a:rPr lang="en-US" sz="2400" dirty="0"/>
              <a:t>ODOT</a:t>
            </a:r>
            <a:r>
              <a:rPr lang="en-US" sz="2400"/>
              <a:t> review </a:t>
            </a:r>
            <a:endParaRPr lang="en-US" sz="2400" dirty="0"/>
          </a:p>
          <a:p>
            <a:pPr lvl="1">
              <a:lnSpc>
                <a:spcPct val="110000"/>
              </a:lnSpc>
              <a:spcBef>
                <a:spcPts val="0"/>
              </a:spcBef>
            </a:pPr>
            <a:r>
              <a:rPr lang="en-US" sz="2000" dirty="0"/>
              <a:t>U.S. 101: function, capacity, and performance standards </a:t>
            </a:r>
            <a:endParaRPr lang="en-US" sz="2000" dirty="0">
              <a:cs typeface="Calibri"/>
            </a:endParaRPr>
          </a:p>
          <a:p>
            <a:pPr>
              <a:lnSpc>
                <a:spcPct val="110000"/>
              </a:lnSpc>
              <a:spcBef>
                <a:spcPts val="0"/>
              </a:spcBef>
            </a:pPr>
            <a:r>
              <a:rPr lang="en-US" sz="2400" dirty="0"/>
              <a:t>Next Steps</a:t>
            </a:r>
          </a:p>
        </p:txBody>
      </p:sp>
      <p:sp>
        <p:nvSpPr>
          <p:cNvPr id="5" name="Date Placeholder 4">
            <a:extLst>
              <a:ext uri="{FF2B5EF4-FFF2-40B4-BE49-F238E27FC236}">
                <a16:creationId xmlns:a16="http://schemas.microsoft.com/office/drawing/2014/main" id="{D834AA73-79D3-4F1B-91FF-BEBB380C68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E8CB7D-960E-4FCC-8B43-636077DCE4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A57AD9-4697-4767-9BE5-A32318436222}"/>
              </a:ext>
            </a:extLst>
          </p:cNvPr>
          <p:cNvSpPr>
            <a:spLocks noGrp="1"/>
          </p:cNvSpPr>
          <p:nvPr>
            <p:ph type="sldNum" sz="quarter" idx="12"/>
          </p:nvPr>
        </p:nvSpPr>
        <p:spPr/>
        <p:txBody>
          <a:bodyPr/>
          <a:lstStyle/>
          <a:p>
            <a:fld id="{24C8C45C-947F-4981-8B3F-4F32E973C901}" type="slidenum">
              <a:rPr lang="en-US" smtClean="0"/>
              <a:pPr/>
              <a:t>3</a:t>
            </a:fld>
            <a:endParaRPr lang="en-US" dirty="0"/>
          </a:p>
        </p:txBody>
      </p:sp>
      <p:pic>
        <p:nvPicPr>
          <p:cNvPr id="10" name="Content Placeholder 10">
            <a:extLst>
              <a:ext uri="{FF2B5EF4-FFF2-40B4-BE49-F238E27FC236}">
                <a16:creationId xmlns:a16="http://schemas.microsoft.com/office/drawing/2014/main" id="{A75043C9-C8AC-471C-9703-4079D989FAE6}"/>
              </a:ext>
            </a:extLst>
          </p:cNvPr>
          <p:cNvPicPr>
            <a:picLocks noChangeAspect="1"/>
          </p:cNvPicPr>
          <p:nvPr/>
        </p:nvPicPr>
        <p:blipFill rotWithShape="1">
          <a:blip r:embed="rId3">
            <a:extLst>
              <a:ext uri="{28A0092B-C50C-407E-A947-70E740481C1C}">
                <a14:useLocalDpi xmlns:a14="http://schemas.microsoft.com/office/drawing/2010/main" val="0"/>
              </a:ext>
            </a:extLst>
          </a:blip>
          <a:srcRect l="19184" r="6857" b="4531"/>
          <a:stretch/>
        </p:blipFill>
        <p:spPr>
          <a:xfrm>
            <a:off x="4680097" y="1741686"/>
            <a:ext cx="4225778" cy="4182864"/>
          </a:xfrm>
          <a:prstGeom prst="rect">
            <a:avLst/>
          </a:prstGeom>
        </p:spPr>
      </p:pic>
    </p:spTree>
    <p:extLst>
      <p:ext uri="{BB962C8B-B14F-4D97-AF65-F5344CB8AC3E}">
        <p14:creationId xmlns:p14="http://schemas.microsoft.com/office/powerpoint/2010/main" val="4228532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5BEE-3BA7-45B0-904B-C6636CC677EF}"/>
              </a:ext>
            </a:extLst>
          </p:cNvPr>
          <p:cNvSpPr>
            <a:spLocks noGrp="1"/>
          </p:cNvSpPr>
          <p:nvPr>
            <p:ph type="title"/>
          </p:nvPr>
        </p:nvSpPr>
        <p:spPr>
          <a:xfrm>
            <a:off x="538605" y="316800"/>
            <a:ext cx="7471539" cy="687600"/>
          </a:xfrm>
        </p:spPr>
        <p:txBody>
          <a:bodyPr/>
          <a:lstStyle/>
          <a:p>
            <a:r>
              <a:rPr lang="en-US" dirty="0"/>
              <a:t>Needs and Issues Discussion</a:t>
            </a:r>
          </a:p>
        </p:txBody>
      </p:sp>
      <p:sp>
        <p:nvSpPr>
          <p:cNvPr id="3" name="Content Placeholder 2">
            <a:extLst>
              <a:ext uri="{FF2B5EF4-FFF2-40B4-BE49-F238E27FC236}">
                <a16:creationId xmlns:a16="http://schemas.microsoft.com/office/drawing/2014/main" id="{064C3E80-5A0E-45B9-9026-CB3C161352E5}"/>
              </a:ext>
            </a:extLst>
          </p:cNvPr>
          <p:cNvSpPr>
            <a:spLocks noGrp="1"/>
          </p:cNvSpPr>
          <p:nvPr>
            <p:ph idx="1"/>
          </p:nvPr>
        </p:nvSpPr>
        <p:spPr>
          <a:xfrm>
            <a:off x="538606" y="2123062"/>
            <a:ext cx="4539232" cy="4026997"/>
          </a:xfrm>
        </p:spPr>
        <p:txBody>
          <a:bodyPr/>
          <a:lstStyle/>
          <a:p>
            <a:r>
              <a:rPr lang="en-US" dirty="0"/>
              <a:t>Have we captured all important needs and issues? </a:t>
            </a:r>
          </a:p>
          <a:p>
            <a:r>
              <a:rPr lang="en-US" dirty="0"/>
              <a:t>Is there anything we should add or change?</a:t>
            </a:r>
          </a:p>
        </p:txBody>
      </p:sp>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30</a:t>
            </a:fld>
            <a:endParaRPr lang="en-US" dirty="0"/>
          </a:p>
        </p:txBody>
      </p:sp>
      <p:pic>
        <p:nvPicPr>
          <p:cNvPr id="8" name="Picture 7" descr="A sunset over a body of water&#10;&#10;Description automatically generated">
            <a:extLst>
              <a:ext uri="{FF2B5EF4-FFF2-40B4-BE49-F238E27FC236}">
                <a16:creationId xmlns:a16="http://schemas.microsoft.com/office/drawing/2014/main" id="{3EB322C9-17DA-3988-A8E3-856818E892B8}"/>
              </a:ext>
            </a:extLst>
          </p:cNvPr>
          <p:cNvPicPr>
            <a:picLocks noChangeAspect="1"/>
          </p:cNvPicPr>
          <p:nvPr/>
        </p:nvPicPr>
        <p:blipFill rotWithShape="1">
          <a:blip r:embed="rId2">
            <a:extLst>
              <a:ext uri="{28A0092B-C50C-407E-A947-70E740481C1C}">
                <a14:useLocalDpi xmlns:a14="http://schemas.microsoft.com/office/drawing/2010/main" val="0"/>
              </a:ext>
            </a:extLst>
          </a:blip>
          <a:srcRect r="44468"/>
          <a:stretch/>
        </p:blipFill>
        <p:spPr>
          <a:xfrm>
            <a:off x="5400784" y="1976070"/>
            <a:ext cx="3354110" cy="4026997"/>
          </a:xfrm>
          <a:prstGeom prst="rect">
            <a:avLst/>
          </a:prstGeom>
        </p:spPr>
      </p:pic>
    </p:spTree>
    <p:extLst>
      <p:ext uri="{BB962C8B-B14F-4D97-AF65-F5344CB8AC3E}">
        <p14:creationId xmlns:p14="http://schemas.microsoft.com/office/powerpoint/2010/main" val="3058731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A14051-D9C3-4EAC-BAF8-1C0D12CE6D2C}"/>
              </a:ext>
            </a:extLst>
          </p:cNvPr>
          <p:cNvSpPr>
            <a:spLocks noGrp="1"/>
          </p:cNvSpPr>
          <p:nvPr>
            <p:ph type="ctrTitle"/>
          </p:nvPr>
        </p:nvSpPr>
        <p:spPr/>
        <p:txBody>
          <a:bodyPr/>
          <a:lstStyle/>
          <a:p>
            <a:r>
              <a:rPr lang="en-US" dirty="0"/>
              <a:t>Next Steps</a:t>
            </a:r>
          </a:p>
        </p:txBody>
      </p:sp>
      <p:sp>
        <p:nvSpPr>
          <p:cNvPr id="8" name="Subtitle 7">
            <a:extLst>
              <a:ext uri="{FF2B5EF4-FFF2-40B4-BE49-F238E27FC236}">
                <a16:creationId xmlns:a16="http://schemas.microsoft.com/office/drawing/2014/main" id="{3F1FE715-C955-43B0-B756-649697DA7277}"/>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4E125A04-C6B5-4CC5-A67B-1807151BE80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DB8CEFB-77FE-411D-8C67-FC043DE52F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E2C893-060D-437A-92B7-065B6E9B395D}"/>
              </a:ext>
            </a:extLst>
          </p:cNvPr>
          <p:cNvSpPr>
            <a:spLocks noGrp="1"/>
          </p:cNvSpPr>
          <p:nvPr>
            <p:ph type="sldNum" sz="quarter" idx="12"/>
          </p:nvPr>
        </p:nvSpPr>
        <p:spPr/>
        <p:txBody>
          <a:bodyPr/>
          <a:lstStyle/>
          <a:p>
            <a:fld id="{24C8C45C-947F-4981-8B3F-4F32E973C901}" type="slidenum">
              <a:rPr lang="en-US" smtClean="0"/>
              <a:pPr/>
              <a:t>31</a:t>
            </a:fld>
            <a:endParaRPr lang="en-US" dirty="0"/>
          </a:p>
        </p:txBody>
      </p:sp>
    </p:spTree>
    <p:extLst>
      <p:ext uri="{BB962C8B-B14F-4D97-AF65-F5344CB8AC3E}">
        <p14:creationId xmlns:p14="http://schemas.microsoft.com/office/powerpoint/2010/main" val="1633010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6FAD-AAE2-4AD1-969E-B51BF7DAFA5B}"/>
              </a:ext>
            </a:extLst>
          </p:cNvPr>
          <p:cNvSpPr>
            <a:spLocks noGrp="1"/>
          </p:cNvSpPr>
          <p:nvPr>
            <p:ph type="title"/>
          </p:nvPr>
        </p:nvSpPr>
        <p:spPr/>
        <p:txBody>
          <a:bodyPr/>
          <a:lstStyle/>
          <a:p>
            <a:r>
              <a:rPr lang="en-US" dirty="0"/>
              <a:t>Community Engagement</a:t>
            </a:r>
          </a:p>
        </p:txBody>
      </p:sp>
      <p:sp>
        <p:nvSpPr>
          <p:cNvPr id="3" name="Content Placeholder 2">
            <a:extLst>
              <a:ext uri="{FF2B5EF4-FFF2-40B4-BE49-F238E27FC236}">
                <a16:creationId xmlns:a16="http://schemas.microsoft.com/office/drawing/2014/main" id="{C8E14735-E141-4CB2-9F8B-C0F213FFAC04}"/>
              </a:ext>
            </a:extLst>
          </p:cNvPr>
          <p:cNvSpPr>
            <a:spLocks noGrp="1"/>
          </p:cNvSpPr>
          <p:nvPr>
            <p:ph idx="1"/>
          </p:nvPr>
        </p:nvSpPr>
        <p:spPr>
          <a:xfrm>
            <a:off x="640989" y="1924050"/>
            <a:ext cx="7788636" cy="4267200"/>
          </a:xfrm>
        </p:spPr>
        <p:txBody>
          <a:bodyPr/>
          <a:lstStyle/>
          <a:p>
            <a:pPr marL="0" indent="0">
              <a:spcBef>
                <a:spcPts val="0"/>
              </a:spcBef>
              <a:spcAft>
                <a:spcPts val="600"/>
              </a:spcAft>
              <a:buNone/>
            </a:pPr>
            <a:r>
              <a:rPr lang="en-US" b="1" dirty="0"/>
              <a:t>Milestone #1: </a:t>
            </a:r>
            <a:r>
              <a:rPr lang="en-US" dirty="0"/>
              <a:t>Share information and gather public feedback about the overall TSP process, TSP goals, transportation issues, needs, and priorities in Bandon. </a:t>
            </a:r>
          </a:p>
          <a:p>
            <a:pPr>
              <a:spcBef>
                <a:spcPts val="0"/>
              </a:spcBef>
              <a:spcAft>
                <a:spcPts val="600"/>
              </a:spcAft>
            </a:pPr>
            <a:r>
              <a:rPr lang="en-US" b="1" dirty="0"/>
              <a:t>Completed Community Representative Interviews </a:t>
            </a:r>
          </a:p>
          <a:p>
            <a:pPr>
              <a:spcBef>
                <a:spcPts val="0"/>
              </a:spcBef>
              <a:spcAft>
                <a:spcPts val="600"/>
              </a:spcAft>
            </a:pPr>
            <a:r>
              <a:rPr lang="en-US" b="1" dirty="0"/>
              <a:t>Online Open House </a:t>
            </a:r>
            <a:r>
              <a:rPr lang="en-US" dirty="0"/>
              <a:t>– </a:t>
            </a:r>
          </a:p>
          <a:p>
            <a:pPr lvl="1">
              <a:spcBef>
                <a:spcPts val="0"/>
              </a:spcBef>
              <a:spcAft>
                <a:spcPts val="600"/>
              </a:spcAft>
            </a:pPr>
            <a:r>
              <a:rPr lang="en-US" sz="2000" dirty="0"/>
              <a:t>Launches November 1</a:t>
            </a:r>
            <a:r>
              <a:rPr lang="en-US" sz="2000" baseline="30000" dirty="0"/>
              <a:t>st</a:t>
            </a:r>
            <a:r>
              <a:rPr lang="en-US" sz="2000" dirty="0"/>
              <a:t> (today!) – closes mid-December</a:t>
            </a:r>
          </a:p>
          <a:p>
            <a:pPr lvl="1">
              <a:spcBef>
                <a:spcPts val="0"/>
              </a:spcBef>
              <a:spcAft>
                <a:spcPts val="600"/>
              </a:spcAft>
            </a:pPr>
            <a:r>
              <a:rPr lang="en-US" sz="2000" dirty="0"/>
              <a:t>Includes a survey and a comment map.</a:t>
            </a:r>
          </a:p>
        </p:txBody>
      </p:sp>
      <p:sp>
        <p:nvSpPr>
          <p:cNvPr id="5" name="Date Placeholder 4">
            <a:extLst>
              <a:ext uri="{FF2B5EF4-FFF2-40B4-BE49-F238E27FC236}">
                <a16:creationId xmlns:a16="http://schemas.microsoft.com/office/drawing/2014/main" id="{D834AA73-79D3-4F1B-91FF-BEBB380C68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E8CB7D-960E-4FCC-8B43-636077DCE4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A57AD9-4697-4767-9BE5-A32318436222}"/>
              </a:ext>
            </a:extLst>
          </p:cNvPr>
          <p:cNvSpPr>
            <a:spLocks noGrp="1"/>
          </p:cNvSpPr>
          <p:nvPr>
            <p:ph type="sldNum" sz="quarter" idx="12"/>
          </p:nvPr>
        </p:nvSpPr>
        <p:spPr/>
        <p:txBody>
          <a:bodyPr/>
          <a:lstStyle/>
          <a:p>
            <a:fld id="{24C8C45C-947F-4981-8B3F-4F32E973C901}" type="slidenum">
              <a:rPr lang="en-US" smtClean="0"/>
              <a:pPr/>
              <a:t>32</a:t>
            </a:fld>
            <a:endParaRPr lang="en-US" dirty="0"/>
          </a:p>
        </p:txBody>
      </p:sp>
      <p:sp>
        <p:nvSpPr>
          <p:cNvPr id="4" name="Content Placeholder 2">
            <a:extLst>
              <a:ext uri="{FF2B5EF4-FFF2-40B4-BE49-F238E27FC236}">
                <a16:creationId xmlns:a16="http://schemas.microsoft.com/office/drawing/2014/main" id="{DCBA9512-5FA9-95F4-FB14-9C9CABD9AC95}"/>
              </a:ext>
            </a:extLst>
          </p:cNvPr>
          <p:cNvSpPr txBox="1">
            <a:spLocks/>
          </p:cNvSpPr>
          <p:nvPr/>
        </p:nvSpPr>
        <p:spPr>
          <a:xfrm>
            <a:off x="344916" y="5664943"/>
            <a:ext cx="8158095" cy="526307"/>
          </a:xfrm>
          <a:prstGeom prst="rect">
            <a:avLst/>
          </a:prstGeom>
        </p:spPr>
        <p:txBody>
          <a:bodyPr vert="horz" lIns="0" tIns="0" rIns="0" bIns="0" rtlCol="0">
            <a:noAutofit/>
          </a:bodyPr>
          <a:lstStyle>
            <a:lvl1pPr marL="274320" indent="-274320" algn="l" defTabSz="914400" rtl="0" eaLnBrk="1" latinLnBrk="0" hangingPunct="1">
              <a:lnSpc>
                <a:spcPct val="100000"/>
              </a:lnSpc>
              <a:spcBef>
                <a:spcPts val="768"/>
              </a:spcBef>
              <a:spcAft>
                <a:spcPts val="0"/>
              </a:spcAft>
              <a:buSzPct val="70000"/>
              <a:buFont typeface="Arial" panose="020B0604020202020204" pitchFamily="34" charset="0"/>
              <a:buChar char="•"/>
              <a:defRPr sz="2800" kern="1200">
                <a:solidFill>
                  <a:schemeClr val="bg1"/>
                </a:solidFill>
                <a:latin typeface="+mn-lt"/>
                <a:ea typeface="+mn-ea"/>
                <a:cs typeface="+mn-cs"/>
              </a:defRPr>
            </a:lvl1pPr>
            <a:lvl2pPr marL="548640" indent="-274320" algn="l" defTabSz="914400" rtl="0" eaLnBrk="1" latinLnBrk="0" hangingPunct="1">
              <a:lnSpc>
                <a:spcPct val="100000"/>
              </a:lnSpc>
              <a:spcBef>
                <a:spcPts val="672"/>
              </a:spcBef>
              <a:spcAft>
                <a:spcPts val="0"/>
              </a:spcAft>
              <a:buSzPct val="70000"/>
              <a:buFont typeface="Calibri" panose="020F0502020204030204" pitchFamily="34" charset="0"/>
              <a:buChar char="−"/>
              <a:defRPr sz="2400" kern="1200">
                <a:solidFill>
                  <a:schemeClr val="bg1"/>
                </a:solidFill>
                <a:latin typeface="+mn-lt"/>
                <a:ea typeface="+mn-ea"/>
                <a:cs typeface="+mn-cs"/>
              </a:defRPr>
            </a:lvl2pPr>
            <a:lvl3pPr marL="1144800" indent="-230400" algn="l" defTabSz="914400" rtl="0" eaLnBrk="1" latinLnBrk="0" hangingPunct="1">
              <a:lnSpc>
                <a:spcPct val="100000"/>
              </a:lnSpc>
              <a:spcBef>
                <a:spcPts val="24"/>
              </a:spcBef>
              <a:spcAft>
                <a:spcPts val="0"/>
              </a:spcAft>
              <a:buSzPct val="70000"/>
              <a:buFont typeface="Arial" panose="020B0604020202020204" pitchFamily="34" charset="0"/>
              <a:buChar char="•"/>
              <a:defRPr sz="2000" kern="1200">
                <a:solidFill>
                  <a:schemeClr val="bg1"/>
                </a:solidFill>
                <a:latin typeface="+mn-lt"/>
                <a:ea typeface="+mn-ea"/>
                <a:cs typeface="+mn-cs"/>
              </a:defRPr>
            </a:lvl3pPr>
            <a:lvl4pPr marL="1602000" indent="0" algn="l" defTabSz="914400" rtl="0" eaLnBrk="1" latinLnBrk="0" hangingPunct="1">
              <a:lnSpc>
                <a:spcPct val="100000"/>
              </a:lnSpc>
              <a:spcBef>
                <a:spcPts val="480"/>
              </a:spcBef>
              <a:spcAft>
                <a:spcPts val="0"/>
              </a:spcAft>
              <a:buFont typeface="Arial" panose="020B0604020202020204" pitchFamily="34" charset="0"/>
              <a:buChar char="​"/>
              <a:defRPr sz="1800" b="0" kern="1200">
                <a:solidFill>
                  <a:schemeClr val="bg1"/>
                </a:solidFill>
                <a:latin typeface="+mn-lt"/>
                <a:ea typeface="+mn-ea"/>
                <a:cs typeface="+mn-cs"/>
              </a:defRPr>
            </a:lvl4pPr>
            <a:lvl5pPr marL="2059200" indent="-230400" algn="l" defTabSz="914400" rtl="0" eaLnBrk="1" latinLnBrk="0" hangingPunct="1">
              <a:lnSpc>
                <a:spcPct val="100000"/>
              </a:lnSpc>
              <a:spcBef>
                <a:spcPts val="480"/>
              </a:spcBef>
              <a:spcAft>
                <a:spcPts val="0"/>
              </a:spcAft>
              <a:buSzPct val="70000"/>
              <a:buFont typeface="Arial" panose="020B0604020202020204" pitchFamily="34" charset="0"/>
              <a:buChar char="»"/>
              <a:tabLst/>
              <a:defRPr sz="1800" kern="1200">
                <a:solidFill>
                  <a:schemeClr val="bg1"/>
                </a:solidFill>
                <a:latin typeface="+mn-lt"/>
                <a:ea typeface="+mn-ea"/>
                <a:cs typeface="+mn-cs"/>
              </a:defRPr>
            </a:lvl5pPr>
            <a:lvl6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6pPr>
            <a:lvl7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baseline="0">
                <a:solidFill>
                  <a:schemeClr val="bg1"/>
                </a:solidFill>
                <a:latin typeface="+mn-lt"/>
                <a:ea typeface="+mn-ea"/>
                <a:cs typeface="+mn-cs"/>
              </a:defRPr>
            </a:lvl7pPr>
            <a:lvl8pPr marL="457200" indent="-457200" algn="l" defTabSz="914400" rtl="0" eaLnBrk="1" latinLnBrk="0" hangingPunct="1">
              <a:lnSpc>
                <a:spcPct val="100000"/>
              </a:lnSpc>
              <a:spcBef>
                <a:spcPts val="768"/>
              </a:spcBef>
              <a:spcAft>
                <a:spcPts val="600"/>
              </a:spcAft>
              <a:buSzPct val="70000"/>
              <a:buFont typeface="Arial" panose="020B0604020202020204" pitchFamily="34" charset="0"/>
              <a:buChar char="•"/>
              <a:defRPr sz="3600" b="0" kern="1200">
                <a:solidFill>
                  <a:schemeClr val="bg1"/>
                </a:solidFill>
                <a:latin typeface="+mn-lt"/>
                <a:ea typeface="+mn-ea"/>
                <a:cs typeface="+mn-cs"/>
              </a:defRPr>
            </a:lvl8pPr>
            <a:lvl9pPr marL="457200" indent="-457200" algn="l" defTabSz="914400" rtl="0" eaLnBrk="1" latinLnBrk="0" hangingPunct="1">
              <a:lnSpc>
                <a:spcPct val="100000"/>
              </a:lnSpc>
              <a:spcBef>
                <a:spcPts val="768"/>
              </a:spcBef>
              <a:spcAft>
                <a:spcPts val="0"/>
              </a:spcAft>
              <a:buSzPct val="70000"/>
              <a:buFont typeface="Arial" panose="020B0604020202020204" pitchFamily="34" charset="0"/>
              <a:buChar char="•"/>
              <a:defRPr sz="3600" b="0" kern="1200" baseline="0">
                <a:solidFill>
                  <a:schemeClr val="bg1"/>
                </a:solidFill>
                <a:latin typeface="+mn-lt"/>
                <a:ea typeface="+mn-ea"/>
                <a:cs typeface="+mn-cs"/>
              </a:defRPr>
            </a:lvl9pPr>
          </a:lstStyle>
          <a:p>
            <a:pPr marL="274320" lvl="1" indent="0" algn="ctr">
              <a:buFont typeface="Calibri" panose="020F0502020204030204" pitchFamily="34" charset="0"/>
              <a:buNone/>
            </a:pPr>
            <a:r>
              <a:rPr lang="en-US" sz="3600" b="1" dirty="0">
                <a:solidFill>
                  <a:srgbClr val="597291"/>
                </a:solidFill>
              </a:rPr>
              <a:t>Help us get the word out! </a:t>
            </a:r>
          </a:p>
        </p:txBody>
      </p:sp>
    </p:spTree>
    <p:extLst>
      <p:ext uri="{BB962C8B-B14F-4D97-AF65-F5344CB8AC3E}">
        <p14:creationId xmlns:p14="http://schemas.microsoft.com/office/powerpoint/2010/main" val="58635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5BEE-3BA7-45B0-904B-C6636CC677EF}"/>
              </a:ext>
            </a:extLst>
          </p:cNvPr>
          <p:cNvSpPr>
            <a:spLocks noGrp="1"/>
          </p:cNvSpPr>
          <p:nvPr>
            <p:ph type="title"/>
          </p:nvPr>
        </p:nvSpPr>
        <p:spPr>
          <a:xfrm>
            <a:off x="538605" y="316800"/>
            <a:ext cx="7471539" cy="687600"/>
          </a:xfrm>
        </p:spPr>
        <p:txBody>
          <a:bodyPr/>
          <a:lstStyle/>
          <a:p>
            <a:r>
              <a:rPr lang="en-US" dirty="0"/>
              <a:t>Next Steps</a:t>
            </a:r>
          </a:p>
        </p:txBody>
      </p:sp>
      <p:sp>
        <p:nvSpPr>
          <p:cNvPr id="3" name="Content Placeholder 2">
            <a:extLst>
              <a:ext uri="{FF2B5EF4-FFF2-40B4-BE49-F238E27FC236}">
                <a16:creationId xmlns:a16="http://schemas.microsoft.com/office/drawing/2014/main" id="{064C3E80-5A0E-45B9-9026-CB3C161352E5}"/>
              </a:ext>
            </a:extLst>
          </p:cNvPr>
          <p:cNvSpPr>
            <a:spLocks noGrp="1"/>
          </p:cNvSpPr>
          <p:nvPr>
            <p:ph idx="1"/>
          </p:nvPr>
        </p:nvSpPr>
        <p:spPr>
          <a:xfrm>
            <a:off x="538605" y="1876425"/>
            <a:ext cx="8158095" cy="4273634"/>
          </a:xfrm>
        </p:spPr>
        <p:txBody>
          <a:bodyPr/>
          <a:lstStyle/>
          <a:p>
            <a:r>
              <a:rPr lang="en-US" dirty="0"/>
              <a:t>PAC Feedback</a:t>
            </a:r>
          </a:p>
          <a:p>
            <a:pPr lvl="1"/>
            <a:r>
              <a:rPr lang="en-US" dirty="0"/>
              <a:t>Send to Dana at dnichols@ci.bandon.or.us</a:t>
            </a:r>
          </a:p>
          <a:p>
            <a:r>
              <a:rPr lang="en-US" sz="3200" dirty="0"/>
              <a:t>Development of Transportation Improvements</a:t>
            </a:r>
          </a:p>
          <a:p>
            <a:r>
              <a:rPr lang="en-US" dirty="0"/>
              <a:t>Next meeting: December 2023</a:t>
            </a:r>
          </a:p>
          <a:p>
            <a:pPr lvl="1"/>
            <a:r>
              <a:rPr lang="en-US" dirty="0"/>
              <a:t>Discussion of transportation improvements</a:t>
            </a:r>
          </a:p>
        </p:txBody>
      </p:sp>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33</a:t>
            </a:fld>
            <a:endParaRPr lang="en-US" dirty="0"/>
          </a:p>
        </p:txBody>
      </p:sp>
    </p:spTree>
    <p:extLst>
      <p:ext uri="{BB962C8B-B14F-4D97-AF65-F5344CB8AC3E}">
        <p14:creationId xmlns:p14="http://schemas.microsoft.com/office/powerpoint/2010/main" val="1689938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C0156D0-039D-4B4D-8ED8-EB6C2B8AD5F8}"/>
              </a:ext>
            </a:extLst>
          </p:cNvPr>
          <p:cNvSpPr>
            <a:spLocks noGrp="1"/>
          </p:cNvSpPr>
          <p:nvPr>
            <p:ph type="dt" sz="half" idx="10"/>
          </p:nvPr>
        </p:nvSpPr>
        <p:spPr>
          <a:xfrm>
            <a:off x="0" y="6858000"/>
            <a:ext cx="0" cy="0"/>
          </a:xfrm>
        </p:spPr>
        <p:txBody>
          <a:bodyPr/>
          <a:lstStyle/>
          <a:p>
            <a:endParaRPr lang="en-US" dirty="0"/>
          </a:p>
        </p:txBody>
      </p:sp>
      <p:sp>
        <p:nvSpPr>
          <p:cNvPr id="5" name="Footer Placeholder 4">
            <a:extLst>
              <a:ext uri="{FF2B5EF4-FFF2-40B4-BE49-F238E27FC236}">
                <a16:creationId xmlns:a16="http://schemas.microsoft.com/office/drawing/2014/main" id="{BA6957BB-F3D6-4FE2-B37E-6D6D1A4675D3}"/>
              </a:ext>
            </a:extLst>
          </p:cNvPr>
          <p:cNvSpPr>
            <a:spLocks noGrp="1"/>
          </p:cNvSpPr>
          <p:nvPr>
            <p:ph type="ftr" sz="quarter" idx="11"/>
          </p:nvPr>
        </p:nvSpPr>
        <p:spPr>
          <a:xfrm>
            <a:off x="0" y="6858000"/>
            <a:ext cx="0" cy="0"/>
          </a:xfrm>
        </p:spPr>
        <p:txBody>
          <a:bodyPr/>
          <a:lstStyle/>
          <a:p>
            <a:endParaRPr lang="en-US" dirty="0"/>
          </a:p>
        </p:txBody>
      </p:sp>
      <p:sp>
        <p:nvSpPr>
          <p:cNvPr id="6" name="Slide Number Placeholder 5">
            <a:extLst>
              <a:ext uri="{FF2B5EF4-FFF2-40B4-BE49-F238E27FC236}">
                <a16:creationId xmlns:a16="http://schemas.microsoft.com/office/drawing/2014/main" id="{5D7E884D-DA42-4047-86B3-FE5A7413B545}"/>
              </a:ext>
            </a:extLst>
          </p:cNvPr>
          <p:cNvSpPr>
            <a:spLocks noGrp="1"/>
          </p:cNvSpPr>
          <p:nvPr>
            <p:ph type="sldNum" sz="quarter" idx="12"/>
          </p:nvPr>
        </p:nvSpPr>
        <p:spPr>
          <a:xfrm flipV="1">
            <a:off x="0" y="6858000"/>
            <a:ext cx="0" cy="0"/>
          </a:xfrm>
        </p:spPr>
        <p:txBody>
          <a:bodyPr/>
          <a:lstStyle/>
          <a:p>
            <a:fld id="{24C8C45C-947F-4981-8B3F-4F32E973C901}" type="slidenum">
              <a:rPr lang="en-US" smtClean="0"/>
              <a:pPr/>
              <a:t>34</a:t>
            </a:fld>
            <a:endParaRPr lang="en-US" dirty="0"/>
          </a:p>
        </p:txBody>
      </p:sp>
      <p:sp>
        <p:nvSpPr>
          <p:cNvPr id="8" name="Title 1">
            <a:extLst>
              <a:ext uri="{FF2B5EF4-FFF2-40B4-BE49-F238E27FC236}">
                <a16:creationId xmlns:a16="http://schemas.microsoft.com/office/drawing/2014/main" id="{1D93C1E8-B74C-4582-8FD3-02C287F719FE}"/>
              </a:ext>
            </a:extLst>
          </p:cNvPr>
          <p:cNvSpPr txBox="1">
            <a:spLocks/>
          </p:cNvSpPr>
          <p:nvPr/>
        </p:nvSpPr>
        <p:spPr>
          <a:xfrm>
            <a:off x="492952" y="2787565"/>
            <a:ext cx="8158095" cy="687600"/>
          </a:xfrm>
          <a:prstGeom prst="rect">
            <a:avLst/>
          </a:prstGeom>
        </p:spPr>
        <p:txBody>
          <a:bodyPr vert="horz" lIns="0" tIns="46800" rIns="0" bIns="46800" rtlCol="0" anchor="ctr" anchorCtr="0">
            <a:normAutofit lnSpcReduction="10000"/>
          </a:bodyPr>
          <a:lst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a:lstStyle>
          <a:p>
            <a:pPr algn="ctr"/>
            <a:r>
              <a:rPr lang="en-US" sz="4000" b="1" dirty="0">
                <a:solidFill>
                  <a:srgbClr val="597291"/>
                </a:solidFill>
              </a:rPr>
              <a:t>Thank you!</a:t>
            </a:r>
          </a:p>
        </p:txBody>
      </p:sp>
    </p:spTree>
    <p:extLst>
      <p:ext uri="{BB962C8B-B14F-4D97-AF65-F5344CB8AC3E}">
        <p14:creationId xmlns:p14="http://schemas.microsoft.com/office/powerpoint/2010/main" val="2990890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90924E-E167-2A42-5CFA-DBB703D947F0}"/>
              </a:ext>
            </a:extLst>
          </p:cNvPr>
          <p:cNvSpPr>
            <a:spLocks noGrp="1"/>
          </p:cNvSpPr>
          <p:nvPr>
            <p:ph idx="1"/>
          </p:nvPr>
        </p:nvSpPr>
        <p:spPr>
          <a:xfrm>
            <a:off x="778089" y="1788607"/>
            <a:ext cx="7690011" cy="3920321"/>
          </a:xfrm>
        </p:spPr>
        <p:txBody>
          <a:bodyPr vert="horz" lIns="0" tIns="0" rIns="0" bIns="0" rtlCol="0" anchor="t">
            <a:noAutofit/>
          </a:bodyPr>
          <a:lstStyle/>
          <a:p>
            <a:r>
              <a:rPr lang="en-US" dirty="0"/>
              <a:t>5 lanes on U.S. 101 </a:t>
            </a:r>
            <a:endParaRPr lang="en-US">
              <a:cs typeface="Calibri"/>
            </a:endParaRPr>
          </a:p>
          <a:p>
            <a:r>
              <a:rPr lang="en-US" dirty="0"/>
              <a:t>Facilitates passing/speeding in Bandon </a:t>
            </a:r>
            <a:endParaRPr lang="en-US">
              <a:cs typeface="Calibri"/>
            </a:endParaRPr>
          </a:p>
          <a:p>
            <a:r>
              <a:rPr lang="en-US" dirty="0"/>
              <a:t>Not a capacity issue according to traffic analysis</a:t>
            </a:r>
            <a:endParaRPr lang="en-US">
              <a:cs typeface="Calibri"/>
            </a:endParaRPr>
          </a:p>
          <a:p>
            <a:pPr lvl="1"/>
            <a:r>
              <a:rPr lang="en-US" dirty="0">
                <a:ea typeface="Calibri"/>
                <a:cs typeface="Calibri"/>
              </a:rPr>
              <a:t>AADT along U.S. 101 ranges from 8,500 to 14,650</a:t>
            </a:r>
          </a:p>
          <a:p>
            <a:r>
              <a:rPr lang="en-US" dirty="0"/>
              <a:t>Can lead to safety issues for people walking and biking</a:t>
            </a:r>
            <a:endParaRPr lang="en-US" dirty="0">
              <a:cs typeface="Calibri"/>
            </a:endParaRPr>
          </a:p>
          <a:p>
            <a:endParaRPr lang="en-US" sz="2400" dirty="0"/>
          </a:p>
        </p:txBody>
      </p:sp>
      <p:sp>
        <p:nvSpPr>
          <p:cNvPr id="3" name="Date Placeholder 2">
            <a:extLst>
              <a:ext uri="{FF2B5EF4-FFF2-40B4-BE49-F238E27FC236}">
                <a16:creationId xmlns:a16="http://schemas.microsoft.com/office/drawing/2014/main" id="{F2256349-78CD-AB3E-9518-BA1AB00FE505}"/>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5F8A8DA1-49AC-47E5-FE66-56D15C1CB0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ABC778F-9C4D-1166-E170-AAE6E1BA00E7}"/>
              </a:ext>
            </a:extLst>
          </p:cNvPr>
          <p:cNvSpPr>
            <a:spLocks noGrp="1"/>
          </p:cNvSpPr>
          <p:nvPr>
            <p:ph type="sldNum" sz="quarter" idx="12"/>
          </p:nvPr>
        </p:nvSpPr>
        <p:spPr/>
        <p:txBody>
          <a:bodyPr/>
          <a:lstStyle/>
          <a:p>
            <a:fld id="{24C8C45C-947F-4981-8B3F-4F32E973C901}" type="slidenum">
              <a:rPr lang="en-US" smtClean="0"/>
              <a:pPr/>
              <a:t>35</a:t>
            </a:fld>
            <a:endParaRPr lang="en-US" dirty="0"/>
          </a:p>
        </p:txBody>
      </p:sp>
      <p:sp>
        <p:nvSpPr>
          <p:cNvPr id="6" name="Title 5">
            <a:extLst>
              <a:ext uri="{FF2B5EF4-FFF2-40B4-BE49-F238E27FC236}">
                <a16:creationId xmlns:a16="http://schemas.microsoft.com/office/drawing/2014/main" id="{8B8CE7AD-F2EE-0834-8441-17ACDAA9CB8B}"/>
              </a:ext>
            </a:extLst>
          </p:cNvPr>
          <p:cNvSpPr>
            <a:spLocks noGrp="1"/>
          </p:cNvSpPr>
          <p:nvPr>
            <p:ph type="title"/>
          </p:nvPr>
        </p:nvSpPr>
        <p:spPr/>
        <p:txBody>
          <a:bodyPr/>
          <a:lstStyle/>
          <a:p>
            <a:r>
              <a:rPr lang="en-US" dirty="0"/>
              <a:t>ODOT Review – </a:t>
            </a:r>
            <a:r>
              <a:rPr lang="en-US" sz="2800" dirty="0"/>
              <a:t>Lane Reconfiguration</a:t>
            </a:r>
            <a:endParaRPr lang="en-US" dirty="0"/>
          </a:p>
        </p:txBody>
      </p:sp>
    </p:spTree>
    <p:extLst>
      <p:ext uri="{BB962C8B-B14F-4D97-AF65-F5344CB8AC3E}">
        <p14:creationId xmlns:p14="http://schemas.microsoft.com/office/powerpoint/2010/main" val="1936356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256349-78CD-AB3E-9518-BA1AB00FE505}"/>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5F8A8DA1-49AC-47E5-FE66-56D15C1CB0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ABC778F-9C4D-1166-E170-AAE6E1BA00E7}"/>
              </a:ext>
            </a:extLst>
          </p:cNvPr>
          <p:cNvSpPr>
            <a:spLocks noGrp="1"/>
          </p:cNvSpPr>
          <p:nvPr>
            <p:ph type="sldNum" sz="quarter" idx="12"/>
          </p:nvPr>
        </p:nvSpPr>
        <p:spPr/>
        <p:txBody>
          <a:bodyPr/>
          <a:lstStyle/>
          <a:p>
            <a:fld id="{24C8C45C-947F-4981-8B3F-4F32E973C901}" type="slidenum">
              <a:rPr lang="en-US" smtClean="0"/>
              <a:pPr/>
              <a:t>36</a:t>
            </a:fld>
            <a:endParaRPr lang="en-US" dirty="0"/>
          </a:p>
        </p:txBody>
      </p:sp>
      <p:sp>
        <p:nvSpPr>
          <p:cNvPr id="6" name="Title 5">
            <a:extLst>
              <a:ext uri="{FF2B5EF4-FFF2-40B4-BE49-F238E27FC236}">
                <a16:creationId xmlns:a16="http://schemas.microsoft.com/office/drawing/2014/main" id="{8B8CE7AD-F2EE-0834-8441-17ACDAA9CB8B}"/>
              </a:ext>
            </a:extLst>
          </p:cNvPr>
          <p:cNvSpPr>
            <a:spLocks noGrp="1"/>
          </p:cNvSpPr>
          <p:nvPr>
            <p:ph type="title"/>
          </p:nvPr>
        </p:nvSpPr>
        <p:spPr/>
        <p:txBody>
          <a:bodyPr/>
          <a:lstStyle/>
          <a:p>
            <a:r>
              <a:rPr lang="en-US" dirty="0"/>
              <a:t>ODOT Review – </a:t>
            </a:r>
            <a:r>
              <a:rPr lang="en-US" sz="2800" dirty="0"/>
              <a:t>U.S. 101</a:t>
            </a:r>
            <a:endParaRPr lang="en-US" dirty="0"/>
          </a:p>
        </p:txBody>
      </p:sp>
      <p:pic>
        <p:nvPicPr>
          <p:cNvPr id="7" name="Picture 6" descr="A screenshot of a video game&#10;&#10;Description automatically generated">
            <a:extLst>
              <a:ext uri="{FF2B5EF4-FFF2-40B4-BE49-F238E27FC236}">
                <a16:creationId xmlns:a16="http://schemas.microsoft.com/office/drawing/2014/main" id="{0964FFDF-DFCD-71B9-0753-2ED6CE414C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bwMode="auto">
          <a:xfrm>
            <a:off x="970355" y="4106698"/>
            <a:ext cx="6860390" cy="1964298"/>
          </a:xfrm>
          <a:prstGeom prst="rect">
            <a:avLst/>
          </a:prstGeom>
          <a:ln>
            <a:noFill/>
          </a:ln>
          <a:extLst>
            <a:ext uri="{53640926-AAD7-44D8-BBD7-CCE9431645EC}">
              <a14:shadowObscured xmlns:a14="http://schemas.microsoft.com/office/drawing/2010/main"/>
            </a:ext>
          </a:extLst>
        </p:spPr>
      </p:pic>
      <p:pic>
        <p:nvPicPr>
          <p:cNvPr id="8" name="Picture 7" descr="A screenshot of a road&#10;&#10;Description automatically generated">
            <a:extLst>
              <a:ext uri="{FF2B5EF4-FFF2-40B4-BE49-F238E27FC236}">
                <a16:creationId xmlns:a16="http://schemas.microsoft.com/office/drawing/2014/main" id="{59D75CDA-8CA2-D882-38FF-56F099586B1B}"/>
              </a:ext>
            </a:extLst>
          </p:cNvPr>
          <p:cNvPicPr>
            <a:picLocks noChangeAspect="1"/>
          </p:cNvPicPr>
          <p:nvPr/>
        </p:nvPicPr>
        <p:blipFill>
          <a:blip r:embed="rId4"/>
          <a:stretch>
            <a:fillRect/>
          </a:stretch>
        </p:blipFill>
        <p:spPr>
          <a:xfrm>
            <a:off x="1447800" y="1651969"/>
            <a:ext cx="5619750" cy="1630013"/>
          </a:xfrm>
          <a:prstGeom prst="rect">
            <a:avLst/>
          </a:prstGeom>
        </p:spPr>
      </p:pic>
      <p:sp>
        <p:nvSpPr>
          <p:cNvPr id="11" name="TextBox 10">
            <a:extLst>
              <a:ext uri="{FF2B5EF4-FFF2-40B4-BE49-F238E27FC236}">
                <a16:creationId xmlns:a16="http://schemas.microsoft.com/office/drawing/2014/main" id="{5C2FCCAB-0119-A20A-684C-5F7FB099ACE6}"/>
              </a:ext>
            </a:extLst>
          </p:cNvPr>
          <p:cNvSpPr txBox="1"/>
          <p:nvPr/>
        </p:nvSpPr>
        <p:spPr>
          <a:xfrm>
            <a:off x="695325" y="3429000"/>
            <a:ext cx="7400925"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i="1" dirty="0">
                <a:solidFill>
                  <a:schemeClr val="bg1"/>
                </a:solidFill>
                <a:cs typeface="Calibri"/>
              </a:rPr>
              <a:t>South city limits to 13th Street and from north city limits to roughly 2nd Street</a:t>
            </a:r>
          </a:p>
        </p:txBody>
      </p:sp>
      <p:sp>
        <p:nvSpPr>
          <p:cNvPr id="12" name="TextBox 11">
            <a:extLst>
              <a:ext uri="{FF2B5EF4-FFF2-40B4-BE49-F238E27FC236}">
                <a16:creationId xmlns:a16="http://schemas.microsoft.com/office/drawing/2014/main" id="{2FBCFD64-9DB0-2BE1-63D7-2772B7F89C28}"/>
              </a:ext>
            </a:extLst>
          </p:cNvPr>
          <p:cNvSpPr txBox="1"/>
          <p:nvPr/>
        </p:nvSpPr>
        <p:spPr>
          <a:xfrm>
            <a:off x="2247900" y="6219825"/>
            <a:ext cx="4295775"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a:r>
              <a:rPr lang="en-US" i="1" dirty="0">
                <a:solidFill>
                  <a:schemeClr val="bg1"/>
                </a:solidFill>
              </a:rPr>
              <a:t>13th Street to north of 2nd Street (1.5 miles)</a:t>
            </a:r>
            <a:endParaRPr lang="en-US" i="1" dirty="0">
              <a:solidFill>
                <a:schemeClr val="bg1"/>
              </a:solidFill>
              <a:cs typeface="Calibri"/>
            </a:endParaRPr>
          </a:p>
        </p:txBody>
      </p:sp>
    </p:spTree>
    <p:extLst>
      <p:ext uri="{BB962C8B-B14F-4D97-AF65-F5344CB8AC3E}">
        <p14:creationId xmlns:p14="http://schemas.microsoft.com/office/powerpoint/2010/main" val="3775338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6FAD-AAE2-4AD1-969E-B51BF7DAFA5B}"/>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C8E14735-E141-4CB2-9F8B-C0F213FFAC04}"/>
              </a:ext>
            </a:extLst>
          </p:cNvPr>
          <p:cNvSpPr>
            <a:spLocks noGrp="1"/>
          </p:cNvSpPr>
          <p:nvPr>
            <p:ph idx="1"/>
          </p:nvPr>
        </p:nvSpPr>
        <p:spPr>
          <a:xfrm>
            <a:off x="538605" y="1741685"/>
            <a:ext cx="4036500" cy="4406241"/>
          </a:xfrm>
        </p:spPr>
        <p:txBody>
          <a:bodyPr/>
          <a:lstStyle/>
          <a:p>
            <a:pPr>
              <a:lnSpc>
                <a:spcPct val="110000"/>
              </a:lnSpc>
              <a:spcBef>
                <a:spcPts val="0"/>
              </a:spcBef>
            </a:pPr>
            <a:r>
              <a:rPr lang="en-US" sz="2400" dirty="0"/>
              <a:t>Name</a:t>
            </a:r>
          </a:p>
          <a:p>
            <a:pPr>
              <a:lnSpc>
                <a:spcPct val="110000"/>
              </a:lnSpc>
              <a:spcBef>
                <a:spcPts val="0"/>
              </a:spcBef>
            </a:pPr>
            <a:r>
              <a:rPr lang="en-US" sz="2400" dirty="0"/>
              <a:t>Affiliation, interest</a:t>
            </a:r>
          </a:p>
        </p:txBody>
      </p:sp>
      <p:sp>
        <p:nvSpPr>
          <p:cNvPr id="5" name="Date Placeholder 4">
            <a:extLst>
              <a:ext uri="{FF2B5EF4-FFF2-40B4-BE49-F238E27FC236}">
                <a16:creationId xmlns:a16="http://schemas.microsoft.com/office/drawing/2014/main" id="{D834AA73-79D3-4F1B-91FF-BEBB380C68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E8CB7D-960E-4FCC-8B43-636077DCE4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A57AD9-4697-4767-9BE5-A32318436222}"/>
              </a:ext>
            </a:extLst>
          </p:cNvPr>
          <p:cNvSpPr>
            <a:spLocks noGrp="1"/>
          </p:cNvSpPr>
          <p:nvPr>
            <p:ph type="sldNum" sz="quarter" idx="12"/>
          </p:nvPr>
        </p:nvSpPr>
        <p:spPr/>
        <p:txBody>
          <a:bodyPr/>
          <a:lstStyle/>
          <a:p>
            <a:fld id="{24C8C45C-947F-4981-8B3F-4F32E973C901}" type="slidenum">
              <a:rPr lang="en-US" smtClean="0"/>
              <a:pPr/>
              <a:t>4</a:t>
            </a:fld>
            <a:endParaRPr lang="en-US" dirty="0"/>
          </a:p>
        </p:txBody>
      </p:sp>
      <p:pic>
        <p:nvPicPr>
          <p:cNvPr id="8" name="Content Placeholder 10" descr="A picture containing outdoor, sky, grass, nature&#10;&#10;Description automatically generated">
            <a:extLst>
              <a:ext uri="{FF2B5EF4-FFF2-40B4-BE49-F238E27FC236}">
                <a16:creationId xmlns:a16="http://schemas.microsoft.com/office/drawing/2014/main" id="{EB2E4A9F-7D36-B47A-2460-C81A92F6AAFA}"/>
              </a:ext>
            </a:extLst>
          </p:cNvPr>
          <p:cNvPicPr>
            <a:picLocks noChangeAspect="1"/>
          </p:cNvPicPr>
          <p:nvPr/>
        </p:nvPicPr>
        <p:blipFill rotWithShape="1">
          <a:blip r:embed="rId3">
            <a:extLst>
              <a:ext uri="{28A0092B-C50C-407E-A947-70E740481C1C}">
                <a14:useLocalDpi xmlns:a14="http://schemas.microsoft.com/office/drawing/2010/main" val="0"/>
              </a:ext>
            </a:extLst>
          </a:blip>
          <a:srcRect l="19184" r="6857" b="4531"/>
          <a:stretch/>
        </p:blipFill>
        <p:spPr>
          <a:xfrm>
            <a:off x="4680097" y="1741686"/>
            <a:ext cx="4225778" cy="4182864"/>
          </a:xfrm>
          <a:prstGeom prst="rect">
            <a:avLst/>
          </a:prstGeom>
        </p:spPr>
      </p:pic>
    </p:spTree>
    <p:extLst>
      <p:ext uri="{BB962C8B-B14F-4D97-AF65-F5344CB8AC3E}">
        <p14:creationId xmlns:p14="http://schemas.microsoft.com/office/powerpoint/2010/main" val="3205919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6FAD-AAE2-4AD1-969E-B51BF7DAFA5B}"/>
              </a:ext>
            </a:extLst>
          </p:cNvPr>
          <p:cNvSpPr>
            <a:spLocks noGrp="1"/>
          </p:cNvSpPr>
          <p:nvPr>
            <p:ph type="title"/>
          </p:nvPr>
        </p:nvSpPr>
        <p:spPr/>
        <p:txBody>
          <a:bodyPr/>
          <a:lstStyle/>
          <a:p>
            <a:r>
              <a:rPr lang="en-US" dirty="0">
                <a:solidFill>
                  <a:srgbClr val="597291"/>
                </a:solidFill>
              </a:rPr>
              <a:t>PAC Role (Review)</a:t>
            </a:r>
          </a:p>
        </p:txBody>
      </p:sp>
      <p:sp>
        <p:nvSpPr>
          <p:cNvPr id="3" name="Content Placeholder 2">
            <a:extLst>
              <a:ext uri="{FF2B5EF4-FFF2-40B4-BE49-F238E27FC236}">
                <a16:creationId xmlns:a16="http://schemas.microsoft.com/office/drawing/2014/main" id="{C8E14735-E141-4CB2-9F8B-C0F213FFAC04}"/>
              </a:ext>
            </a:extLst>
          </p:cNvPr>
          <p:cNvSpPr>
            <a:spLocks noGrp="1"/>
          </p:cNvSpPr>
          <p:nvPr>
            <p:ph idx="1"/>
          </p:nvPr>
        </p:nvSpPr>
        <p:spPr>
          <a:xfrm>
            <a:off x="538605" y="1692613"/>
            <a:ext cx="6338849" cy="1736387"/>
          </a:xfrm>
        </p:spPr>
        <p:txBody>
          <a:bodyPr/>
          <a:lstStyle/>
          <a:p>
            <a:pPr>
              <a:spcBef>
                <a:spcPts val="0"/>
              </a:spcBef>
              <a:spcAft>
                <a:spcPts val="600"/>
              </a:spcAft>
            </a:pPr>
            <a:r>
              <a:rPr lang="en-US" sz="2400" dirty="0"/>
              <a:t>Participate in all five meetings</a:t>
            </a:r>
          </a:p>
          <a:p>
            <a:pPr>
              <a:spcBef>
                <a:spcPts val="0"/>
              </a:spcBef>
              <a:spcAft>
                <a:spcPts val="600"/>
              </a:spcAft>
            </a:pPr>
            <a:r>
              <a:rPr lang="en-US" sz="2400" dirty="0"/>
              <a:t>Help review goals, identify needs, select projects</a:t>
            </a:r>
          </a:p>
          <a:p>
            <a:pPr>
              <a:spcBef>
                <a:spcPts val="0"/>
              </a:spcBef>
              <a:spcAft>
                <a:spcPts val="600"/>
              </a:spcAft>
            </a:pPr>
            <a:r>
              <a:rPr lang="en-US" sz="2400" dirty="0"/>
              <a:t>Advise and provide feedback to the TSP team throughout the process</a:t>
            </a:r>
          </a:p>
          <a:p>
            <a:pPr>
              <a:spcBef>
                <a:spcPts val="0"/>
              </a:spcBef>
              <a:spcAft>
                <a:spcPts val="600"/>
              </a:spcAft>
            </a:pPr>
            <a:endParaRPr lang="en-US" sz="1800" dirty="0"/>
          </a:p>
        </p:txBody>
      </p:sp>
      <p:pic>
        <p:nvPicPr>
          <p:cNvPr id="11" name="Content Placeholder 10">
            <a:extLst>
              <a:ext uri="{FF2B5EF4-FFF2-40B4-BE49-F238E27FC236}">
                <a16:creationId xmlns:a16="http://schemas.microsoft.com/office/drawing/2014/main" id="{6D000E27-4753-41EB-8202-60B40F746BB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89" t="35590" r="289" b="6623"/>
          <a:stretch/>
        </p:blipFill>
        <p:spPr>
          <a:xfrm>
            <a:off x="136538" y="3694544"/>
            <a:ext cx="8962227" cy="2641353"/>
          </a:xfrm>
        </p:spPr>
      </p:pic>
      <p:sp>
        <p:nvSpPr>
          <p:cNvPr id="5" name="Date Placeholder 4">
            <a:extLst>
              <a:ext uri="{FF2B5EF4-FFF2-40B4-BE49-F238E27FC236}">
                <a16:creationId xmlns:a16="http://schemas.microsoft.com/office/drawing/2014/main" id="{D834AA73-79D3-4F1B-91FF-BEBB380C68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E8CB7D-960E-4FCC-8B43-636077DCE4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A57AD9-4697-4767-9BE5-A32318436222}"/>
              </a:ext>
            </a:extLst>
          </p:cNvPr>
          <p:cNvSpPr>
            <a:spLocks noGrp="1"/>
          </p:cNvSpPr>
          <p:nvPr>
            <p:ph type="sldNum" sz="quarter" idx="12"/>
          </p:nvPr>
        </p:nvSpPr>
        <p:spPr/>
        <p:txBody>
          <a:bodyPr/>
          <a:lstStyle/>
          <a:p>
            <a:fld id="{24C8C45C-947F-4981-8B3F-4F32E973C901}" type="slidenum">
              <a:rPr lang="en-US" smtClean="0"/>
              <a:pPr/>
              <a:t>5</a:t>
            </a:fld>
            <a:endParaRPr lang="en-US" dirty="0"/>
          </a:p>
        </p:txBody>
      </p:sp>
    </p:spTree>
    <p:extLst>
      <p:ext uri="{BB962C8B-B14F-4D97-AF65-F5344CB8AC3E}">
        <p14:creationId xmlns:p14="http://schemas.microsoft.com/office/powerpoint/2010/main" val="220225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6FAD-AAE2-4AD1-969E-B51BF7DAFA5B}"/>
              </a:ext>
            </a:extLst>
          </p:cNvPr>
          <p:cNvSpPr>
            <a:spLocks noGrp="1"/>
          </p:cNvSpPr>
          <p:nvPr>
            <p:ph type="title"/>
          </p:nvPr>
        </p:nvSpPr>
        <p:spPr/>
        <p:txBody>
          <a:bodyPr/>
          <a:lstStyle/>
          <a:p>
            <a:r>
              <a:rPr lang="en-US" dirty="0"/>
              <a:t>What Is a TSP?</a:t>
            </a:r>
          </a:p>
        </p:txBody>
      </p:sp>
      <p:sp>
        <p:nvSpPr>
          <p:cNvPr id="3" name="Content Placeholder 2">
            <a:extLst>
              <a:ext uri="{FF2B5EF4-FFF2-40B4-BE49-F238E27FC236}">
                <a16:creationId xmlns:a16="http://schemas.microsoft.com/office/drawing/2014/main" id="{C8E14735-E141-4CB2-9F8B-C0F213FFAC04}"/>
              </a:ext>
            </a:extLst>
          </p:cNvPr>
          <p:cNvSpPr>
            <a:spLocks noGrp="1"/>
          </p:cNvSpPr>
          <p:nvPr>
            <p:ph idx="1"/>
          </p:nvPr>
        </p:nvSpPr>
        <p:spPr>
          <a:xfrm>
            <a:off x="538605" y="1741685"/>
            <a:ext cx="4286314" cy="4406241"/>
          </a:xfrm>
        </p:spPr>
        <p:txBody>
          <a:bodyPr/>
          <a:lstStyle/>
          <a:p>
            <a:pPr marL="365760" indent="-365760">
              <a:spcBef>
                <a:spcPts val="0"/>
              </a:spcBef>
              <a:spcAft>
                <a:spcPts val="600"/>
              </a:spcAft>
            </a:pPr>
            <a:r>
              <a:rPr lang="en-US" sz="2200" dirty="0"/>
              <a:t>Transportation System Plan (TSP)</a:t>
            </a:r>
          </a:p>
          <a:p>
            <a:pPr marL="365760" indent="-365760">
              <a:spcBef>
                <a:spcPts val="0"/>
              </a:spcBef>
              <a:spcAft>
                <a:spcPts val="600"/>
              </a:spcAft>
            </a:pPr>
            <a:r>
              <a:rPr lang="en-US" sz="2200" dirty="0"/>
              <a:t>Addresses transportation needs now and into the future</a:t>
            </a:r>
          </a:p>
          <a:p>
            <a:pPr marL="731520" lvl="1" indent="-365760">
              <a:spcBef>
                <a:spcPts val="0"/>
              </a:spcBef>
              <a:spcAft>
                <a:spcPts val="600"/>
              </a:spcAft>
            </a:pPr>
            <a:r>
              <a:rPr lang="en-US" sz="2000" dirty="0"/>
              <a:t>20-year plan</a:t>
            </a:r>
          </a:p>
          <a:p>
            <a:pPr>
              <a:spcBef>
                <a:spcPts val="0"/>
              </a:spcBef>
              <a:spcAft>
                <a:spcPts val="600"/>
              </a:spcAft>
            </a:pPr>
            <a:r>
              <a:rPr lang="en-US" sz="2200" dirty="0"/>
              <a:t>Contains:</a:t>
            </a:r>
          </a:p>
          <a:p>
            <a:pPr marL="731520" lvl="1" indent="-365760">
              <a:spcBef>
                <a:spcPts val="0"/>
              </a:spcBef>
              <a:spcAft>
                <a:spcPts val="600"/>
              </a:spcAft>
            </a:pPr>
            <a:r>
              <a:rPr lang="en-US" sz="2000" dirty="0"/>
              <a:t>Projects (ex: new sidewalks)</a:t>
            </a:r>
          </a:p>
          <a:p>
            <a:pPr marL="731520" lvl="1" indent="-365760">
              <a:spcBef>
                <a:spcPts val="0"/>
              </a:spcBef>
              <a:spcAft>
                <a:spcPts val="600"/>
              </a:spcAft>
            </a:pPr>
            <a:r>
              <a:rPr lang="en-US" sz="2000" dirty="0"/>
              <a:t>Programs (ex: parking management)</a:t>
            </a:r>
          </a:p>
          <a:p>
            <a:pPr marL="731520" lvl="1" indent="-365760">
              <a:spcBef>
                <a:spcPts val="0"/>
              </a:spcBef>
              <a:spcAft>
                <a:spcPts val="600"/>
              </a:spcAft>
            </a:pPr>
            <a:r>
              <a:rPr lang="en-US" sz="2000" dirty="0"/>
              <a:t>Policies (ex: coordination with transit providers)</a:t>
            </a:r>
          </a:p>
          <a:p>
            <a:pPr marL="731520" lvl="1" indent="-365760">
              <a:spcBef>
                <a:spcPts val="0"/>
              </a:spcBef>
              <a:spcAft>
                <a:spcPts val="600"/>
              </a:spcAft>
            </a:pPr>
            <a:r>
              <a:rPr lang="en-US" sz="2000" dirty="0"/>
              <a:t>Standards (ex: street widths)</a:t>
            </a:r>
          </a:p>
          <a:p>
            <a:pPr marL="365760" indent="-365760">
              <a:spcBef>
                <a:spcPts val="0"/>
              </a:spcBef>
              <a:spcAft>
                <a:spcPts val="600"/>
              </a:spcAft>
            </a:pPr>
            <a:r>
              <a:rPr lang="en-US" sz="2200" dirty="0"/>
              <a:t>Updating Bandon’s 2000 TSP!</a:t>
            </a:r>
          </a:p>
          <a:p>
            <a:pPr>
              <a:lnSpc>
                <a:spcPct val="110000"/>
              </a:lnSpc>
              <a:spcBef>
                <a:spcPts val="0"/>
              </a:spcBef>
            </a:pPr>
            <a:endParaRPr lang="en-US" sz="2400" dirty="0"/>
          </a:p>
        </p:txBody>
      </p:sp>
      <p:sp>
        <p:nvSpPr>
          <p:cNvPr id="5" name="Date Placeholder 4">
            <a:extLst>
              <a:ext uri="{FF2B5EF4-FFF2-40B4-BE49-F238E27FC236}">
                <a16:creationId xmlns:a16="http://schemas.microsoft.com/office/drawing/2014/main" id="{D834AA73-79D3-4F1B-91FF-BEBB380C68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E8CB7D-960E-4FCC-8B43-636077DCE4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A57AD9-4697-4767-9BE5-A32318436222}"/>
              </a:ext>
            </a:extLst>
          </p:cNvPr>
          <p:cNvSpPr>
            <a:spLocks noGrp="1"/>
          </p:cNvSpPr>
          <p:nvPr>
            <p:ph type="sldNum" sz="quarter" idx="12"/>
          </p:nvPr>
        </p:nvSpPr>
        <p:spPr/>
        <p:txBody>
          <a:bodyPr/>
          <a:lstStyle/>
          <a:p>
            <a:fld id="{24C8C45C-947F-4981-8B3F-4F32E973C901}" type="slidenum">
              <a:rPr lang="en-US" smtClean="0"/>
              <a:pPr/>
              <a:t>6</a:t>
            </a:fld>
            <a:endParaRPr lang="en-US" dirty="0"/>
          </a:p>
        </p:txBody>
      </p:sp>
      <p:pic>
        <p:nvPicPr>
          <p:cNvPr id="9" name="Picture 8" descr="A white cover with black text&#10;&#10;Description automatically generated">
            <a:extLst>
              <a:ext uri="{FF2B5EF4-FFF2-40B4-BE49-F238E27FC236}">
                <a16:creationId xmlns:a16="http://schemas.microsoft.com/office/drawing/2014/main" id="{FE1F40BD-495A-EBA2-BF36-80CCFE85C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08259">
            <a:off x="5201125" y="1927599"/>
            <a:ext cx="3388572" cy="4209060"/>
          </a:xfrm>
          <a:prstGeom prst="rect">
            <a:avLst/>
          </a:prstGeom>
          <a:ln>
            <a:solidFill>
              <a:schemeClr val="bg1"/>
            </a:solidFill>
          </a:ln>
          <a:effectLst>
            <a:outerShdw blurRad="50800" dist="50800" dir="5400000" algn="ctr" rotWithShape="0">
              <a:schemeClr val="bg1"/>
            </a:outerShdw>
          </a:effectLst>
        </p:spPr>
      </p:pic>
    </p:spTree>
    <p:extLst>
      <p:ext uri="{BB962C8B-B14F-4D97-AF65-F5344CB8AC3E}">
        <p14:creationId xmlns:p14="http://schemas.microsoft.com/office/powerpoint/2010/main" val="3355315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6FAD-AAE2-4AD1-969E-B51BF7DAFA5B}"/>
              </a:ext>
            </a:extLst>
          </p:cNvPr>
          <p:cNvSpPr>
            <a:spLocks noGrp="1"/>
          </p:cNvSpPr>
          <p:nvPr>
            <p:ph type="title"/>
          </p:nvPr>
        </p:nvSpPr>
        <p:spPr/>
        <p:txBody>
          <a:bodyPr/>
          <a:lstStyle/>
          <a:p>
            <a:r>
              <a:rPr lang="en-US" dirty="0"/>
              <a:t>What Is a TSP? (Continued)</a:t>
            </a:r>
          </a:p>
        </p:txBody>
      </p:sp>
      <p:sp>
        <p:nvSpPr>
          <p:cNvPr id="3" name="Content Placeholder 2">
            <a:extLst>
              <a:ext uri="{FF2B5EF4-FFF2-40B4-BE49-F238E27FC236}">
                <a16:creationId xmlns:a16="http://schemas.microsoft.com/office/drawing/2014/main" id="{C8E14735-E141-4CB2-9F8B-C0F213FFAC04}"/>
              </a:ext>
            </a:extLst>
          </p:cNvPr>
          <p:cNvSpPr>
            <a:spLocks noGrp="1"/>
          </p:cNvSpPr>
          <p:nvPr>
            <p:ph idx="1"/>
          </p:nvPr>
        </p:nvSpPr>
        <p:spPr>
          <a:xfrm>
            <a:off x="427404" y="1741686"/>
            <a:ext cx="4036500" cy="4442952"/>
          </a:xfrm>
        </p:spPr>
        <p:txBody>
          <a:bodyPr/>
          <a:lstStyle/>
          <a:p>
            <a:pPr marL="365760" indent="-365760">
              <a:spcBef>
                <a:spcPts val="0"/>
              </a:spcBef>
              <a:spcAft>
                <a:spcPts val="600"/>
              </a:spcAft>
            </a:pPr>
            <a:r>
              <a:rPr lang="en-US" sz="2200" dirty="0"/>
              <a:t>Will look at all modes (ways of getting around)</a:t>
            </a:r>
          </a:p>
          <a:p>
            <a:pPr marL="731520" lvl="1" indent="-365760">
              <a:spcBef>
                <a:spcPts val="0"/>
              </a:spcBef>
            </a:pPr>
            <a:r>
              <a:rPr lang="en-US" sz="1800" dirty="0"/>
              <a:t>Walking</a:t>
            </a:r>
          </a:p>
          <a:p>
            <a:pPr marL="731520" lvl="1" indent="-365760">
              <a:spcBef>
                <a:spcPts val="0"/>
              </a:spcBef>
            </a:pPr>
            <a:r>
              <a:rPr lang="en-US" sz="1800" dirty="0"/>
              <a:t>Driving</a:t>
            </a:r>
          </a:p>
          <a:p>
            <a:pPr marL="731520" lvl="1" indent="-365760">
              <a:spcBef>
                <a:spcPts val="0"/>
              </a:spcBef>
            </a:pPr>
            <a:r>
              <a:rPr lang="en-US" sz="1800" dirty="0"/>
              <a:t>Biking</a:t>
            </a:r>
          </a:p>
          <a:p>
            <a:pPr marL="731520" lvl="1" indent="-365760">
              <a:spcBef>
                <a:spcPts val="0"/>
              </a:spcBef>
            </a:pPr>
            <a:r>
              <a:rPr lang="en-US" sz="1800" dirty="0"/>
              <a:t>Bus</a:t>
            </a:r>
          </a:p>
          <a:p>
            <a:pPr marL="731520" lvl="1" indent="-365760">
              <a:spcBef>
                <a:spcPts val="0"/>
              </a:spcBef>
            </a:pPr>
            <a:r>
              <a:rPr lang="en-US" sz="1800" dirty="0"/>
              <a:t>Freight / deliveries</a:t>
            </a:r>
          </a:p>
          <a:p>
            <a:pPr marL="365760" indent="-365760">
              <a:spcBef>
                <a:spcPts val="0"/>
              </a:spcBef>
              <a:spcAft>
                <a:spcPts val="600"/>
              </a:spcAft>
            </a:pPr>
            <a:r>
              <a:rPr lang="en-US" sz="2200" dirty="0"/>
              <a:t>Special focus on:</a:t>
            </a:r>
          </a:p>
          <a:p>
            <a:pPr marL="731520" lvl="1" indent="-365760">
              <a:spcBef>
                <a:spcPts val="0"/>
              </a:spcBef>
              <a:spcAft>
                <a:spcPts val="600"/>
              </a:spcAft>
            </a:pPr>
            <a:r>
              <a:rPr lang="en-US" sz="1800" dirty="0"/>
              <a:t>U.S. 101 solutions – balancing the needs of those who use it</a:t>
            </a:r>
          </a:p>
          <a:p>
            <a:pPr marL="731520" lvl="1" indent="-365760">
              <a:spcBef>
                <a:spcPts val="0"/>
              </a:spcBef>
              <a:spcAft>
                <a:spcPts val="600"/>
              </a:spcAft>
            </a:pPr>
            <a:r>
              <a:rPr lang="en-US" sz="1800" dirty="0"/>
              <a:t>Developing streets for all people no matter how they travel</a:t>
            </a:r>
          </a:p>
          <a:p>
            <a:pPr marL="731520" lvl="1" indent="-365760">
              <a:spcBef>
                <a:spcPts val="0"/>
              </a:spcBef>
              <a:spcAft>
                <a:spcPts val="600"/>
              </a:spcAft>
            </a:pPr>
            <a:r>
              <a:rPr lang="en-US" sz="1800" dirty="0"/>
              <a:t>Addressing tourism travel impacts</a:t>
            </a:r>
          </a:p>
          <a:p>
            <a:pPr marL="731520" lvl="1" indent="-365760">
              <a:spcBef>
                <a:spcPts val="0"/>
              </a:spcBef>
              <a:spcAft>
                <a:spcPts val="600"/>
              </a:spcAft>
            </a:pPr>
            <a:r>
              <a:rPr lang="en-US" sz="1800" dirty="0"/>
              <a:t>More connections across and through town</a:t>
            </a:r>
          </a:p>
        </p:txBody>
      </p:sp>
      <p:sp>
        <p:nvSpPr>
          <p:cNvPr id="5" name="Date Placeholder 4">
            <a:extLst>
              <a:ext uri="{FF2B5EF4-FFF2-40B4-BE49-F238E27FC236}">
                <a16:creationId xmlns:a16="http://schemas.microsoft.com/office/drawing/2014/main" id="{D834AA73-79D3-4F1B-91FF-BEBB380C68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E8CB7D-960E-4FCC-8B43-636077DCE4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A57AD9-4697-4767-9BE5-A32318436222}"/>
              </a:ext>
            </a:extLst>
          </p:cNvPr>
          <p:cNvSpPr>
            <a:spLocks noGrp="1"/>
          </p:cNvSpPr>
          <p:nvPr>
            <p:ph type="sldNum" sz="quarter" idx="12"/>
          </p:nvPr>
        </p:nvSpPr>
        <p:spPr/>
        <p:txBody>
          <a:bodyPr/>
          <a:lstStyle/>
          <a:p>
            <a:fld id="{24C8C45C-947F-4981-8B3F-4F32E973C901}" type="slidenum">
              <a:rPr lang="en-US" smtClean="0"/>
              <a:pPr/>
              <a:t>7</a:t>
            </a:fld>
            <a:endParaRPr lang="en-US" dirty="0"/>
          </a:p>
        </p:txBody>
      </p:sp>
      <p:pic>
        <p:nvPicPr>
          <p:cNvPr id="4" name="Content Placeholder 10">
            <a:extLst>
              <a:ext uri="{FF2B5EF4-FFF2-40B4-BE49-F238E27FC236}">
                <a16:creationId xmlns:a16="http://schemas.microsoft.com/office/drawing/2014/main" id="{C2E1F15F-D069-3FAC-E3BA-EE467963F05A}"/>
              </a:ext>
            </a:extLst>
          </p:cNvPr>
          <p:cNvPicPr>
            <a:picLocks noChangeAspect="1"/>
          </p:cNvPicPr>
          <p:nvPr/>
        </p:nvPicPr>
        <p:blipFill rotWithShape="1">
          <a:blip r:embed="rId3">
            <a:extLst>
              <a:ext uri="{28A0092B-C50C-407E-A947-70E740481C1C}">
                <a14:useLocalDpi xmlns:a14="http://schemas.microsoft.com/office/drawing/2010/main" val="0"/>
              </a:ext>
            </a:extLst>
          </a:blip>
          <a:srcRect l="11246" r="22068"/>
          <a:stretch/>
        </p:blipFill>
        <p:spPr>
          <a:xfrm>
            <a:off x="4680097" y="1741686"/>
            <a:ext cx="4225778" cy="4182864"/>
          </a:xfrm>
          <a:prstGeom prst="rect">
            <a:avLst/>
          </a:prstGeom>
        </p:spPr>
      </p:pic>
    </p:spTree>
    <p:extLst>
      <p:ext uri="{BB962C8B-B14F-4D97-AF65-F5344CB8AC3E}">
        <p14:creationId xmlns:p14="http://schemas.microsoft.com/office/powerpoint/2010/main" val="3763210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6FAD-AAE2-4AD1-969E-B51BF7DAFA5B}"/>
              </a:ext>
            </a:extLst>
          </p:cNvPr>
          <p:cNvSpPr>
            <a:spLocks noGrp="1"/>
          </p:cNvSpPr>
          <p:nvPr>
            <p:ph type="title"/>
          </p:nvPr>
        </p:nvSpPr>
        <p:spPr/>
        <p:txBody>
          <a:bodyPr/>
          <a:lstStyle/>
          <a:p>
            <a:r>
              <a:rPr lang="en-US" dirty="0"/>
              <a:t>What Is a TSP? (CONTINUED)</a:t>
            </a:r>
            <a:endParaRPr lang="en-US" dirty="0">
              <a:ea typeface="Calibri"/>
              <a:cs typeface="Calibri"/>
            </a:endParaRPr>
          </a:p>
        </p:txBody>
      </p:sp>
      <p:sp>
        <p:nvSpPr>
          <p:cNvPr id="3" name="Content Placeholder 2">
            <a:extLst>
              <a:ext uri="{FF2B5EF4-FFF2-40B4-BE49-F238E27FC236}">
                <a16:creationId xmlns:a16="http://schemas.microsoft.com/office/drawing/2014/main" id="{C8E14735-E141-4CB2-9F8B-C0F213FFAC04}"/>
              </a:ext>
            </a:extLst>
          </p:cNvPr>
          <p:cNvSpPr>
            <a:spLocks noGrp="1"/>
          </p:cNvSpPr>
          <p:nvPr>
            <p:ph idx="1"/>
          </p:nvPr>
        </p:nvSpPr>
        <p:spPr>
          <a:xfrm>
            <a:off x="538605" y="1713110"/>
            <a:ext cx="4343464" cy="4434816"/>
          </a:xfrm>
        </p:spPr>
        <p:txBody>
          <a:bodyPr vert="horz" lIns="0" tIns="0" rIns="0" bIns="0" rtlCol="0" anchor="t">
            <a:noAutofit/>
          </a:bodyPr>
          <a:lstStyle/>
          <a:p>
            <a:pPr marL="0" indent="0">
              <a:spcBef>
                <a:spcPts val="0"/>
              </a:spcBef>
              <a:spcAft>
                <a:spcPts val="600"/>
              </a:spcAft>
              <a:buNone/>
            </a:pPr>
            <a:r>
              <a:rPr lang="en-US" sz="2400" dirty="0"/>
              <a:t>TSP Purpose </a:t>
            </a:r>
            <a:endParaRPr lang="en-US" sz="2000" dirty="0">
              <a:ea typeface="Calibri"/>
              <a:cs typeface="Calibri"/>
            </a:endParaRPr>
          </a:p>
          <a:p>
            <a:pPr marL="365760" indent="-365760">
              <a:spcBef>
                <a:spcPts val="0"/>
              </a:spcBef>
              <a:spcAft>
                <a:spcPts val="600"/>
              </a:spcAft>
            </a:pPr>
            <a:r>
              <a:rPr lang="en-US" sz="1800" dirty="0"/>
              <a:t>Must identify an integrated network of multi-modal transportation facilities and services that can support development of the City’s existing and planned land uses. </a:t>
            </a:r>
            <a:endParaRPr lang="en-US" sz="1800">
              <a:ea typeface="Calibri"/>
              <a:cs typeface="Calibri"/>
            </a:endParaRPr>
          </a:p>
          <a:p>
            <a:pPr marL="365760" indent="-365760">
              <a:spcBef>
                <a:spcPts val="0"/>
              </a:spcBef>
              <a:spcAft>
                <a:spcPts val="600"/>
              </a:spcAft>
            </a:pPr>
            <a:r>
              <a:rPr lang="en-US" sz="1800" dirty="0"/>
              <a:t>Transportation needs within City limits and the Urban Growth Boundary.</a:t>
            </a:r>
            <a:endParaRPr lang="en-US" sz="1800">
              <a:ea typeface="Calibri"/>
              <a:cs typeface="Calibri"/>
            </a:endParaRPr>
          </a:p>
          <a:p>
            <a:pPr marL="365760" indent="-365760">
              <a:spcBef>
                <a:spcPts val="0"/>
              </a:spcBef>
              <a:spcAft>
                <a:spcPts val="600"/>
              </a:spcAft>
            </a:pPr>
            <a:r>
              <a:rPr lang="en-US" sz="1800" dirty="0"/>
              <a:t>US 101 redesign and beautification, access management, and future movement to and through “the Donut Hole” as high priorities</a:t>
            </a:r>
            <a:endParaRPr lang="en-US" sz="1800">
              <a:ea typeface="Calibri"/>
              <a:cs typeface="Calibri"/>
            </a:endParaRPr>
          </a:p>
          <a:p>
            <a:pPr marL="365760" indent="-365760">
              <a:spcBef>
                <a:spcPts val="0"/>
              </a:spcBef>
              <a:spcAft>
                <a:spcPts val="600"/>
              </a:spcAft>
            </a:pPr>
            <a:r>
              <a:rPr lang="en-US" sz="1800" dirty="0"/>
              <a:t>Updated TSP must meet the requirements of the Transportation Planning Rules.</a:t>
            </a:r>
            <a:endParaRPr lang="en-US" sz="1800">
              <a:ea typeface="Calibri"/>
              <a:cs typeface="Calibri"/>
            </a:endParaRPr>
          </a:p>
          <a:p>
            <a:pPr>
              <a:lnSpc>
                <a:spcPct val="110000"/>
              </a:lnSpc>
              <a:spcBef>
                <a:spcPts val="0"/>
              </a:spcBef>
            </a:pPr>
            <a:endParaRPr lang="en-US" sz="2400" dirty="0"/>
          </a:p>
        </p:txBody>
      </p:sp>
      <p:sp>
        <p:nvSpPr>
          <p:cNvPr id="5" name="Date Placeholder 4">
            <a:extLst>
              <a:ext uri="{FF2B5EF4-FFF2-40B4-BE49-F238E27FC236}">
                <a16:creationId xmlns:a16="http://schemas.microsoft.com/office/drawing/2014/main" id="{D834AA73-79D3-4F1B-91FF-BEBB380C68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E8CB7D-960E-4FCC-8B43-636077DCE4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A57AD9-4697-4767-9BE5-A32318436222}"/>
              </a:ext>
            </a:extLst>
          </p:cNvPr>
          <p:cNvSpPr>
            <a:spLocks noGrp="1"/>
          </p:cNvSpPr>
          <p:nvPr>
            <p:ph type="sldNum" sz="quarter" idx="12"/>
          </p:nvPr>
        </p:nvSpPr>
        <p:spPr/>
        <p:txBody>
          <a:bodyPr/>
          <a:lstStyle/>
          <a:p>
            <a:fld id="{24C8C45C-947F-4981-8B3F-4F32E973C901}" type="slidenum">
              <a:rPr lang="en-US" smtClean="0"/>
              <a:pPr/>
              <a:t>8</a:t>
            </a:fld>
            <a:endParaRPr lang="en-US" dirty="0"/>
          </a:p>
        </p:txBody>
      </p:sp>
      <p:pic>
        <p:nvPicPr>
          <p:cNvPr id="4" name="Picture 3" descr="A bird standing on a rock&#10;&#10;Description automatically generated">
            <a:extLst>
              <a:ext uri="{FF2B5EF4-FFF2-40B4-BE49-F238E27FC236}">
                <a16:creationId xmlns:a16="http://schemas.microsoft.com/office/drawing/2014/main" id="{D419048B-6BBC-0A32-7311-C00F993F345E}"/>
              </a:ext>
            </a:extLst>
          </p:cNvPr>
          <p:cNvPicPr>
            <a:picLocks noChangeAspect="1"/>
          </p:cNvPicPr>
          <p:nvPr/>
        </p:nvPicPr>
        <p:blipFill rotWithShape="1">
          <a:blip r:embed="rId2"/>
          <a:srcRect l="6628" b="248"/>
          <a:stretch/>
        </p:blipFill>
        <p:spPr>
          <a:xfrm>
            <a:off x="5391150" y="1940394"/>
            <a:ext cx="3086105" cy="3824950"/>
          </a:xfrm>
          <a:prstGeom prst="rect">
            <a:avLst/>
          </a:prstGeom>
        </p:spPr>
      </p:pic>
    </p:spTree>
    <p:extLst>
      <p:ext uri="{BB962C8B-B14F-4D97-AF65-F5344CB8AC3E}">
        <p14:creationId xmlns:p14="http://schemas.microsoft.com/office/powerpoint/2010/main" val="3578397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6FAD-AAE2-4AD1-969E-B51BF7DAFA5B}"/>
              </a:ext>
            </a:extLst>
          </p:cNvPr>
          <p:cNvSpPr>
            <a:spLocks noGrp="1"/>
          </p:cNvSpPr>
          <p:nvPr>
            <p:ph type="title"/>
          </p:nvPr>
        </p:nvSpPr>
        <p:spPr/>
        <p:txBody>
          <a:bodyPr/>
          <a:lstStyle/>
          <a:p>
            <a:r>
              <a:rPr lang="en-US" dirty="0"/>
              <a:t>What Is a TSP? (Continued)</a:t>
            </a:r>
          </a:p>
        </p:txBody>
      </p:sp>
      <p:sp>
        <p:nvSpPr>
          <p:cNvPr id="3" name="Content Placeholder 2">
            <a:extLst>
              <a:ext uri="{FF2B5EF4-FFF2-40B4-BE49-F238E27FC236}">
                <a16:creationId xmlns:a16="http://schemas.microsoft.com/office/drawing/2014/main" id="{C8E14735-E141-4CB2-9F8B-C0F213FFAC04}"/>
              </a:ext>
            </a:extLst>
          </p:cNvPr>
          <p:cNvSpPr>
            <a:spLocks noGrp="1"/>
          </p:cNvSpPr>
          <p:nvPr>
            <p:ph idx="1"/>
          </p:nvPr>
        </p:nvSpPr>
        <p:spPr>
          <a:xfrm>
            <a:off x="465504" y="1713111"/>
            <a:ext cx="8084625" cy="4442952"/>
          </a:xfrm>
        </p:spPr>
        <p:txBody>
          <a:bodyPr vert="horz" lIns="0" tIns="0" rIns="0" bIns="0" rtlCol="0" anchor="t">
            <a:noAutofit/>
          </a:bodyPr>
          <a:lstStyle/>
          <a:p>
            <a:pPr marL="0" indent="0">
              <a:spcBef>
                <a:spcPts val="0"/>
              </a:spcBef>
              <a:spcAft>
                <a:spcPts val="600"/>
              </a:spcAft>
              <a:buNone/>
            </a:pPr>
            <a:r>
              <a:rPr lang="en-US" sz="2400" dirty="0"/>
              <a:t>Project Objectives:</a:t>
            </a:r>
            <a:endParaRPr lang="en-US" sz="2400" dirty="0">
              <a:ea typeface="Calibri"/>
              <a:cs typeface="Calibri"/>
            </a:endParaRPr>
          </a:p>
          <a:p>
            <a:pPr marL="365760" indent="-365760">
              <a:spcBef>
                <a:spcPts val="0"/>
              </a:spcBef>
              <a:spcAft>
                <a:spcPts val="600"/>
              </a:spcAft>
              <a:buAutoNum type="arabicPeriod"/>
            </a:pPr>
            <a:r>
              <a:rPr lang="en-US" sz="1600" b="1" dirty="0"/>
              <a:t>TSP Update: </a:t>
            </a:r>
            <a:r>
              <a:rPr lang="en-US" sz="1600" dirty="0"/>
              <a:t>Address gaps in walking, cycling, and public transportation infrastructure. Identify projects that can receive funding resources.</a:t>
            </a:r>
            <a:endParaRPr lang="en-US" sz="1600" dirty="0">
              <a:ea typeface="Calibri"/>
              <a:cs typeface="Calibri"/>
            </a:endParaRPr>
          </a:p>
          <a:p>
            <a:pPr marL="365760" indent="-365760">
              <a:spcBef>
                <a:spcPts val="0"/>
              </a:spcBef>
              <a:spcAft>
                <a:spcPts val="600"/>
              </a:spcAft>
              <a:buAutoNum type="arabicPeriod"/>
            </a:pPr>
            <a:r>
              <a:rPr lang="en-US" sz="1600" b="1" dirty="0">
                <a:ea typeface="Calibri"/>
                <a:cs typeface="Calibri"/>
              </a:rPr>
              <a:t>Create Communities: </a:t>
            </a:r>
            <a:r>
              <a:rPr lang="en-US" sz="1600" dirty="0">
                <a:ea typeface="Calibri"/>
                <a:cs typeface="Calibri"/>
              </a:rPr>
              <a:t>Define key connections between the city’s economic centers and parks, schools, and housing with safety and multimodal accessibility in mind. Address safety issues and user conflicts along US 101.  Creating a community along the highway corridor can be difficult with unmanaged crossings, speeding , and parking and access conflicts.</a:t>
            </a:r>
          </a:p>
          <a:p>
            <a:pPr marL="365760" indent="-365760">
              <a:spcAft>
                <a:spcPts val="600"/>
              </a:spcAft>
              <a:buAutoNum type="arabicPeriod"/>
            </a:pPr>
            <a:r>
              <a:rPr lang="en-US" sz="1600" b="1" dirty="0">
                <a:ea typeface="Calibri"/>
                <a:cs typeface="Calibri"/>
              </a:rPr>
              <a:t>Support Economic Vitality and Growth: </a:t>
            </a:r>
            <a:r>
              <a:rPr lang="en-US" sz="1600" dirty="0">
                <a:ea typeface="Calibri"/>
                <a:cs typeface="Calibri"/>
              </a:rPr>
              <a:t>Address two major growth concerns: Parking and circulation in economic centers, and preparing for future growth in the Donut Hole.</a:t>
            </a:r>
          </a:p>
          <a:p>
            <a:pPr marL="365760" indent="-365760">
              <a:spcAft>
                <a:spcPts val="600"/>
              </a:spcAft>
              <a:buAutoNum type="arabicPeriod"/>
            </a:pPr>
            <a:r>
              <a:rPr lang="en-US" sz="1600" b="1" dirty="0">
                <a:ea typeface="Calibri"/>
                <a:cs typeface="Calibri"/>
              </a:rPr>
              <a:t>Save Public and Private Cost: </a:t>
            </a:r>
            <a:r>
              <a:rPr lang="en-US" sz="1600" dirty="0">
                <a:ea typeface="Calibri"/>
                <a:cs typeface="Calibri"/>
              </a:rPr>
              <a:t>Review and update the current street standards. A plan for connections through the Donut Hole will help ensure the UGB can accommodate future growth with access to existing City services.</a:t>
            </a:r>
          </a:p>
          <a:p>
            <a:pPr marL="365760" indent="-365760">
              <a:spcAft>
                <a:spcPts val="600"/>
              </a:spcAft>
              <a:buAutoNum type="arabicPeriod"/>
            </a:pPr>
            <a:r>
              <a:rPr lang="en-US" sz="1600" b="1" dirty="0">
                <a:ea typeface="Calibri"/>
                <a:cs typeface="Calibri"/>
              </a:rPr>
              <a:t>Promote Environmental Stewardship: </a:t>
            </a:r>
            <a:r>
              <a:rPr lang="en-US" sz="1600" dirty="0">
                <a:ea typeface="Calibri"/>
                <a:cs typeface="Calibri"/>
              </a:rPr>
              <a:t>Identify a backbone bike and pedestrian system to improve connectivity, to help reduce VMT, reduce emissions and greenhouse gases, and to encourage healthy lifestyles and livable environments.</a:t>
            </a:r>
            <a:endParaRPr lang="en-US" dirty="0">
              <a:ea typeface="Calibri"/>
              <a:cs typeface="Calibri"/>
            </a:endParaRPr>
          </a:p>
        </p:txBody>
      </p:sp>
      <p:sp>
        <p:nvSpPr>
          <p:cNvPr id="5" name="Date Placeholder 4">
            <a:extLst>
              <a:ext uri="{FF2B5EF4-FFF2-40B4-BE49-F238E27FC236}">
                <a16:creationId xmlns:a16="http://schemas.microsoft.com/office/drawing/2014/main" id="{D834AA73-79D3-4F1B-91FF-BEBB380C68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E8CB7D-960E-4FCC-8B43-636077DCE4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A57AD9-4697-4767-9BE5-A32318436222}"/>
              </a:ext>
            </a:extLst>
          </p:cNvPr>
          <p:cNvSpPr>
            <a:spLocks noGrp="1"/>
          </p:cNvSpPr>
          <p:nvPr>
            <p:ph type="sldNum" sz="quarter" idx="12"/>
          </p:nvPr>
        </p:nvSpPr>
        <p:spPr/>
        <p:txBody>
          <a:bodyPr/>
          <a:lstStyle/>
          <a:p>
            <a:fld id="{24C8C45C-947F-4981-8B3F-4F32E973C901}" type="slidenum">
              <a:rPr lang="en-US" dirty="0" smtClean="0"/>
              <a:pPr/>
              <a:t>9</a:t>
            </a:fld>
            <a:endParaRPr lang="en-US" dirty="0"/>
          </a:p>
        </p:txBody>
      </p:sp>
    </p:spTree>
    <p:extLst>
      <p:ext uri="{BB962C8B-B14F-4D97-AF65-F5344CB8AC3E}">
        <p14:creationId xmlns:p14="http://schemas.microsoft.com/office/powerpoint/2010/main" val="8884323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171999156542571"/>
</p:tagLst>
</file>

<file path=ppt/tags/tag2.xml><?xml version="1.0" encoding="utf-8"?>
<p:tagLst xmlns:a="http://schemas.openxmlformats.org/drawingml/2006/main" xmlns:r="http://schemas.openxmlformats.org/officeDocument/2006/relationships" xmlns:p="http://schemas.openxmlformats.org/presentationml/2006/main">
  <p:tag name="TEMPLAFYSLIDEID" val="637171999156542572"/>
</p:tagLst>
</file>

<file path=ppt/theme/theme1.xml><?xml version="1.0" encoding="utf-8"?>
<a:theme xmlns:a="http://schemas.openxmlformats.org/drawingml/2006/main" name="Parametrix A">
  <a:themeElements>
    <a:clrScheme name="Parametrix A">
      <a:dk1>
        <a:srgbClr val="BD2B2B"/>
      </a:dk1>
      <a:lt1>
        <a:srgbClr val="777777"/>
      </a:lt1>
      <a:dk2>
        <a:srgbClr val="898F4B"/>
      </a:dk2>
      <a:lt2>
        <a:srgbClr val="2A6EBB"/>
      </a:lt2>
      <a:accent1>
        <a:srgbClr val="589199"/>
      </a:accent1>
      <a:accent2>
        <a:srgbClr val="002244"/>
      </a:accent2>
      <a:accent3>
        <a:srgbClr val="825C26"/>
      </a:accent3>
      <a:accent4>
        <a:srgbClr val="A25231"/>
      </a:accent4>
      <a:accent5>
        <a:srgbClr val="D3BF96"/>
      </a:accent5>
      <a:accent6>
        <a:srgbClr val="D1D1B6"/>
      </a:accent6>
      <a:hlink>
        <a:srgbClr val="B3CBEA"/>
      </a:hlink>
      <a:folHlink>
        <a:srgbClr val="AFD4D7"/>
      </a:folHlink>
    </a:clrScheme>
    <a:fontScheme name="Parametrix 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aseTemplate 16-9.potx" id="{9A7F592D-7533-4370-BAE8-EBE344B4040F}" vid="{09001DA9-1FBC-4EFE-8F67-1211FA7EA4AC}"/>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bfda601-7533-4b7d-ab48-0c6e3a046510">
      <Terms xmlns="http://schemas.microsoft.com/office/infopath/2007/PartnerControls"/>
    </lcf76f155ced4ddcb4097134ff3c332f>
    <TaxCatchAll xmlns="27e8f456-6c71-482f-a0c0-671910ae9e4e" xsi:nil="true"/>
    <SharedWithUsers xmlns="27e8f456-6c71-482f-a0c0-671910ae9e4e">
      <UserInfo>
        <DisplayName>Ryan Farncomb</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A1A2D2AF044644913F960447F5927A" ma:contentTypeVersion="12" ma:contentTypeDescription="Create a new document." ma:contentTypeScope="" ma:versionID="c86ee3bcc678bab73cc750b4236bc633">
  <xsd:schema xmlns:xsd="http://www.w3.org/2001/XMLSchema" xmlns:xs="http://www.w3.org/2001/XMLSchema" xmlns:p="http://schemas.microsoft.com/office/2006/metadata/properties" xmlns:ns2="5bfda601-7533-4b7d-ab48-0c6e3a046510" xmlns:ns3="27e8f456-6c71-482f-a0c0-671910ae9e4e" targetNamespace="http://schemas.microsoft.com/office/2006/metadata/properties" ma:root="true" ma:fieldsID="0a53394404d2360db019774b89bbfb70" ns2:_="" ns3:_="">
    <xsd:import namespace="5bfda601-7533-4b7d-ab48-0c6e3a046510"/>
    <xsd:import namespace="27e8f456-6c71-482f-a0c0-671910ae9e4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da601-7533-4b7d-ab48-0c6e3a0465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2c0095f-72ec-4034-b475-67bd0a78abb1"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e8f456-6c71-482f-a0c0-671910ae9e4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5dcb109f-b505-4372-a651-767bf4b811f6}" ma:internalName="TaxCatchAll" ma:showField="CatchAllData" ma:web="27e8f456-6c71-482f-a0c0-671910ae9e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A62504-EB9E-46FB-999B-1A9BA91B85D5}">
  <ds:schemaRefs>
    <ds:schemaRef ds:uri="http://schemas.microsoft.com/sharepoint/v3/contenttype/forms"/>
  </ds:schemaRefs>
</ds:datastoreItem>
</file>

<file path=customXml/itemProps2.xml><?xml version="1.0" encoding="utf-8"?>
<ds:datastoreItem xmlns:ds="http://schemas.openxmlformats.org/officeDocument/2006/customXml" ds:itemID="{4F1F39BD-DDA5-416E-9411-39A7147F0C4F}">
  <ds:schemaRefs>
    <ds:schemaRef ds:uri="http://schemas.microsoft.com/office/infopath/2007/PartnerControls"/>
    <ds:schemaRef ds:uri="27e8f456-6c71-482f-a0c0-671910ae9e4e"/>
    <ds:schemaRef ds:uri="5bfda601-7533-4b7d-ab48-0c6e3a046510"/>
    <ds:schemaRef ds:uri="http://www.w3.org/XML/1998/namespace"/>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dcmitype/"/>
    <ds:schemaRef ds:uri="http://purl.org/dc/elements/1.1/"/>
  </ds:schemaRefs>
</ds:datastoreItem>
</file>

<file path=customXml/itemProps3.xml><?xml version="1.0" encoding="utf-8"?>
<ds:datastoreItem xmlns:ds="http://schemas.openxmlformats.org/officeDocument/2006/customXml" ds:itemID="{7E5D96F8-6F0A-40F7-A2CC-0832B5993F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fda601-7533-4b7d-ab48-0c6e3a046510"/>
    <ds:schemaRef ds:uri="27e8f456-6c71-482f-a0c0-671910ae9e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BaseTemplate 16-9 UK</Template>
  <TotalTime>0</TotalTime>
  <Words>1962</Words>
  <Application>Microsoft Office PowerPoint</Application>
  <PresentationFormat>On-screen Show (4:3)</PresentationFormat>
  <Paragraphs>268</Paragraphs>
  <Slides>36</Slides>
  <Notes>24</Notes>
  <HiddenSlides>4</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Parametrix A</vt:lpstr>
      <vt:lpstr>PowerPoint Presentation</vt:lpstr>
      <vt:lpstr>Meeting Guidelines</vt:lpstr>
      <vt:lpstr>Agenda</vt:lpstr>
      <vt:lpstr>Introductions</vt:lpstr>
      <vt:lpstr>PAC Role (Review)</vt:lpstr>
      <vt:lpstr>What Is a TSP?</vt:lpstr>
      <vt:lpstr>What Is a TSP? (Continued)</vt:lpstr>
      <vt:lpstr>What Is a TSP? (CONTINUED)</vt:lpstr>
      <vt:lpstr>What Is a TSP? (Continued)</vt:lpstr>
      <vt:lpstr>What Is a TSP? (Continued)</vt:lpstr>
      <vt:lpstr>Schedule</vt:lpstr>
      <vt:lpstr>Existing Conditions</vt:lpstr>
      <vt:lpstr>Issues and Needs (Street Network)</vt:lpstr>
      <vt:lpstr>Issues and Needs (Freight)</vt:lpstr>
      <vt:lpstr>Issues and Needs (traffic and Parking)</vt:lpstr>
      <vt:lpstr>Issues and Needs (traffic and Parking)</vt:lpstr>
      <vt:lpstr>Issues and Needs (Walking)</vt:lpstr>
      <vt:lpstr>Issues and Needs (Biking)</vt:lpstr>
      <vt:lpstr>Issues and Needs (Safety)</vt:lpstr>
      <vt:lpstr>Issues and Needs (Public Transportation)</vt:lpstr>
      <vt:lpstr>ODOT Review – U.S. 101</vt:lpstr>
      <vt:lpstr>ODOT Review – U.S. 101</vt:lpstr>
      <vt:lpstr>ODOT Review – U.S. 101</vt:lpstr>
      <vt:lpstr>Future Conditions </vt:lpstr>
      <vt:lpstr>Future Conditions</vt:lpstr>
      <vt:lpstr>Future Conditions (Traffic) </vt:lpstr>
      <vt:lpstr>Future Conditions (Walking and Biking) </vt:lpstr>
      <vt:lpstr>Discussion</vt:lpstr>
      <vt:lpstr>Existing Conditions Discussion</vt:lpstr>
      <vt:lpstr>Needs and Issues Discussion</vt:lpstr>
      <vt:lpstr>Next Steps</vt:lpstr>
      <vt:lpstr>Community Engagement</vt:lpstr>
      <vt:lpstr>Next Steps</vt:lpstr>
      <vt:lpstr>PowerPoint Presentation</vt:lpstr>
      <vt:lpstr>ODOT Review – Lane Reconfiguration</vt:lpstr>
      <vt:lpstr>ODOT Review – U.S. 101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475</cp:revision>
  <dcterms:created xsi:type="dcterms:W3CDTF">2020-01-06T07:55:02Z</dcterms:created>
  <dcterms:modified xsi:type="dcterms:W3CDTF">2023-11-01T16:47:30Z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ustomerId">
    <vt:lpwstr>parametrix</vt:lpwstr>
  </property>
  <property fmtid="{D5CDD505-2E9C-101B-9397-08002B2CF9AE}" pid="4" name="TemplateId">
    <vt:lpwstr>637141724319215570</vt:lpwstr>
  </property>
  <property fmtid="{D5CDD505-2E9C-101B-9397-08002B2CF9AE}" pid="5" name="UserProfileId">
    <vt:lpwstr>637496952372672535</vt:lpwstr>
  </property>
  <property fmtid="{D5CDD505-2E9C-101B-9397-08002B2CF9AE}" pid="6" name="ContentTypeId">
    <vt:lpwstr>0x0101006AA1A2D2AF044644913F960447F5927A</vt:lpwstr>
  </property>
  <property fmtid="{D5CDD505-2E9C-101B-9397-08002B2CF9AE}" pid="7" name="MediaServiceImageTags">
    <vt:lpwstr/>
  </property>
</Properties>
</file>