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92" r:id="rId5"/>
    <p:sldId id="275" r:id="rId6"/>
    <p:sldId id="301" r:id="rId7"/>
    <p:sldId id="309" r:id="rId8"/>
    <p:sldId id="307" r:id="rId9"/>
    <p:sldId id="311" r:id="rId10"/>
    <p:sldId id="308" r:id="rId11"/>
    <p:sldId id="302" r:id="rId12"/>
    <p:sldId id="304" r:id="rId13"/>
    <p:sldId id="298" r:id="rId14"/>
    <p:sldId id="303" r:id="rId15"/>
    <p:sldId id="300" r:id="rId16"/>
    <p:sldId id="310" r:id="rId17"/>
    <p:sldId id="278" r:id="rId18"/>
    <p:sldId id="305" r:id="rId19"/>
    <p:sldId id="306" r:id="rId20"/>
    <p:sldId id="313" r:id="rId21"/>
    <p:sldId id="296" r:id="rId22"/>
    <p:sldId id="312" r:id="rId23"/>
    <p:sldId id="299" r:id="rId24"/>
    <p:sldId id="28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6992"/>
    <a:srgbClr val="AEC2D8"/>
    <a:srgbClr val="98432A"/>
    <a:srgbClr val="D84400"/>
    <a:srgbClr val="44678D"/>
    <a:srgbClr val="263E5A"/>
    <a:srgbClr val="D6E0EB"/>
    <a:srgbClr val="728DAB"/>
    <a:srgbClr val="C95B3A"/>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34"/>
  </p:normalViewPr>
  <p:slideViewPr>
    <p:cSldViewPr snapToGrid="0" showGuides="1">
      <p:cViewPr varScale="1">
        <p:scale>
          <a:sx n="112" d="100"/>
          <a:sy n="112" d="100"/>
        </p:scale>
        <p:origin x="552" y="96"/>
      </p:cViewPr>
      <p:guideLst>
        <p:guide orient="horz" pos="1536"/>
        <p:guide pos="312"/>
      </p:guideLst>
    </p:cSldViewPr>
  </p:slideViewPr>
  <p:outlineViewPr>
    <p:cViewPr>
      <p:scale>
        <a:sx n="33" d="100"/>
        <a:sy n="33" d="100"/>
      </p:scale>
      <p:origin x="0" y="-1616"/>
    </p:cViewPr>
  </p:outlineViewPr>
  <p:notesTextViewPr>
    <p:cViewPr>
      <p:scale>
        <a:sx n="1" d="1"/>
        <a:sy n="1" d="1"/>
      </p:scale>
      <p:origin x="0" y="0"/>
    </p:cViewPr>
  </p:notesTextViewPr>
  <p:sorterViewPr>
    <p:cViewPr>
      <p:scale>
        <a:sx n="150" d="100"/>
        <a:sy n="150" d="100"/>
      </p:scale>
      <p:origin x="0" y="-13766"/>
    </p:cViewPr>
  </p:sorterViewPr>
  <p:notesViewPr>
    <p:cSldViewPr snapToGrid="0">
      <p:cViewPr varScale="1">
        <p:scale>
          <a:sx n="122" d="100"/>
          <a:sy n="122" d="100"/>
        </p:scale>
        <p:origin x="60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8304C-8F51-44C9-97A5-0F131AD4CAFD}"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F78B9845-3958-42E2-BE67-5B7868B72083}">
      <dgm:prSet/>
      <dgm:spPr/>
      <dgm:t>
        <a:bodyPr/>
        <a:lstStyle/>
        <a:p>
          <a:r>
            <a:rPr lang="en-US"/>
            <a:t>Withdrawing variance request</a:t>
          </a:r>
        </a:p>
      </dgm:t>
    </dgm:pt>
    <dgm:pt modelId="{7925795B-943B-40D6-A636-1544E3EA695B}" type="parTrans" cxnId="{80E34C5D-71BD-4C78-B0B5-41F9FE8B1435}">
      <dgm:prSet/>
      <dgm:spPr/>
      <dgm:t>
        <a:bodyPr/>
        <a:lstStyle/>
        <a:p>
          <a:endParaRPr lang="en-US"/>
        </a:p>
      </dgm:t>
    </dgm:pt>
    <dgm:pt modelId="{C6A12680-D4C6-45F8-8C58-CE217FDDA9C6}" type="sibTrans" cxnId="{80E34C5D-71BD-4C78-B0B5-41F9FE8B1435}">
      <dgm:prSet/>
      <dgm:spPr/>
      <dgm:t>
        <a:bodyPr/>
        <a:lstStyle/>
        <a:p>
          <a:endParaRPr lang="en-US"/>
        </a:p>
      </dgm:t>
    </dgm:pt>
    <dgm:pt modelId="{D70C78D9-0D55-46C2-BF65-098808153553}">
      <dgm:prSet/>
      <dgm:spPr/>
      <dgm:t>
        <a:bodyPr/>
        <a:lstStyle/>
        <a:p>
          <a:r>
            <a:rPr lang="en-US"/>
            <a:t>Parking</a:t>
          </a:r>
        </a:p>
      </dgm:t>
    </dgm:pt>
    <dgm:pt modelId="{CB660AC6-B060-4B42-94EA-AC93DBEB3F78}" type="parTrans" cxnId="{B0BBF117-A2D2-41AA-9ABE-E1084016A71D}">
      <dgm:prSet/>
      <dgm:spPr/>
      <dgm:t>
        <a:bodyPr/>
        <a:lstStyle/>
        <a:p>
          <a:endParaRPr lang="en-US"/>
        </a:p>
      </dgm:t>
    </dgm:pt>
    <dgm:pt modelId="{1BB161B2-D224-4E7F-9166-E98522DFC994}" type="sibTrans" cxnId="{B0BBF117-A2D2-41AA-9ABE-E1084016A71D}">
      <dgm:prSet/>
      <dgm:spPr/>
      <dgm:t>
        <a:bodyPr/>
        <a:lstStyle/>
        <a:p>
          <a:endParaRPr lang="en-US"/>
        </a:p>
      </dgm:t>
    </dgm:pt>
    <dgm:pt modelId="{2B7EC951-3151-418D-9C22-CC64053E4486}">
      <dgm:prSet/>
      <dgm:spPr/>
      <dgm:t>
        <a:bodyPr/>
        <a:lstStyle/>
        <a:p>
          <a:r>
            <a:rPr lang="en-US"/>
            <a:t>Increasing size of Meadow Lodge and Dune Lodge </a:t>
          </a:r>
        </a:p>
      </dgm:t>
    </dgm:pt>
    <dgm:pt modelId="{B736FE22-186A-42F3-B702-70144B441FF0}" type="parTrans" cxnId="{0BDCCD18-9FD7-4882-9389-3038599A4274}">
      <dgm:prSet/>
      <dgm:spPr/>
      <dgm:t>
        <a:bodyPr/>
        <a:lstStyle/>
        <a:p>
          <a:endParaRPr lang="en-US"/>
        </a:p>
      </dgm:t>
    </dgm:pt>
    <dgm:pt modelId="{8E9B1C7F-6627-4442-A136-29CA5163D124}" type="sibTrans" cxnId="{0BDCCD18-9FD7-4882-9389-3038599A4274}">
      <dgm:prSet/>
      <dgm:spPr/>
      <dgm:t>
        <a:bodyPr/>
        <a:lstStyle/>
        <a:p>
          <a:endParaRPr lang="en-US"/>
        </a:p>
      </dgm:t>
    </dgm:pt>
    <dgm:pt modelId="{2538BF46-3574-482F-A2FF-6C1E57DD57B7}">
      <dgm:prSet/>
      <dgm:spPr/>
      <dgm:t>
        <a:bodyPr/>
        <a:lstStyle/>
        <a:p>
          <a:r>
            <a:rPr lang="en-US"/>
            <a:t>Slight Building Coverage increase</a:t>
          </a:r>
        </a:p>
      </dgm:t>
    </dgm:pt>
    <dgm:pt modelId="{FC9830D1-22E7-4EC1-B6F7-D501B863BDAE}" type="parTrans" cxnId="{F6EDCB1F-B63F-4750-9FA2-0A8EF6D11B56}">
      <dgm:prSet/>
      <dgm:spPr/>
      <dgm:t>
        <a:bodyPr/>
        <a:lstStyle/>
        <a:p>
          <a:endParaRPr lang="en-US"/>
        </a:p>
      </dgm:t>
    </dgm:pt>
    <dgm:pt modelId="{E620BC79-6180-40CD-BD7E-2BB076CEFC68}" type="sibTrans" cxnId="{F6EDCB1F-B63F-4750-9FA2-0A8EF6D11B56}">
      <dgm:prSet/>
      <dgm:spPr/>
      <dgm:t>
        <a:bodyPr/>
        <a:lstStyle/>
        <a:p>
          <a:endParaRPr lang="en-US"/>
        </a:p>
      </dgm:t>
    </dgm:pt>
    <dgm:pt modelId="{325D081D-D312-4804-9D89-905AA6A1B2AF}">
      <dgm:prSet/>
      <dgm:spPr/>
      <dgm:t>
        <a:bodyPr/>
        <a:lstStyle/>
        <a:p>
          <a:r>
            <a:rPr lang="en-US"/>
            <a:t>Road and Infrastructure (more concrete proposal)</a:t>
          </a:r>
        </a:p>
      </dgm:t>
    </dgm:pt>
    <dgm:pt modelId="{F5414437-097B-4B3B-BC41-F17D0DC60374}" type="parTrans" cxnId="{F5EACB0C-18DE-4A38-8EE5-167FE3C08BA3}">
      <dgm:prSet/>
      <dgm:spPr/>
      <dgm:t>
        <a:bodyPr/>
        <a:lstStyle/>
        <a:p>
          <a:endParaRPr lang="en-US"/>
        </a:p>
      </dgm:t>
    </dgm:pt>
    <dgm:pt modelId="{6D15C141-EDAB-49FF-98DC-63FCCCF59C6F}" type="sibTrans" cxnId="{F5EACB0C-18DE-4A38-8EE5-167FE3C08BA3}">
      <dgm:prSet/>
      <dgm:spPr/>
      <dgm:t>
        <a:bodyPr/>
        <a:lstStyle/>
        <a:p>
          <a:endParaRPr lang="en-US"/>
        </a:p>
      </dgm:t>
    </dgm:pt>
    <dgm:pt modelId="{AB8116D0-2A91-457E-A375-88AF23C51A0F}" type="pres">
      <dgm:prSet presAssocID="{DEF8304C-8F51-44C9-97A5-0F131AD4CAFD}" presName="vert0" presStyleCnt="0">
        <dgm:presLayoutVars>
          <dgm:dir/>
          <dgm:animOne val="branch"/>
          <dgm:animLvl val="lvl"/>
        </dgm:presLayoutVars>
      </dgm:prSet>
      <dgm:spPr/>
    </dgm:pt>
    <dgm:pt modelId="{92980339-2BB4-463C-967F-4FB0417ECC55}" type="pres">
      <dgm:prSet presAssocID="{F78B9845-3958-42E2-BE67-5B7868B72083}" presName="thickLine" presStyleLbl="alignNode1" presStyleIdx="0" presStyleCnt="5"/>
      <dgm:spPr/>
    </dgm:pt>
    <dgm:pt modelId="{FE92B694-CC5C-4AF9-A064-7C71304CF871}" type="pres">
      <dgm:prSet presAssocID="{F78B9845-3958-42E2-BE67-5B7868B72083}" presName="horz1" presStyleCnt="0"/>
      <dgm:spPr/>
    </dgm:pt>
    <dgm:pt modelId="{51E5B74D-6CB4-4E58-BEC2-C8095061B5F8}" type="pres">
      <dgm:prSet presAssocID="{F78B9845-3958-42E2-BE67-5B7868B72083}" presName="tx1" presStyleLbl="revTx" presStyleIdx="0" presStyleCnt="5"/>
      <dgm:spPr/>
    </dgm:pt>
    <dgm:pt modelId="{5863D070-6C5D-4106-944C-F196ACDB9984}" type="pres">
      <dgm:prSet presAssocID="{F78B9845-3958-42E2-BE67-5B7868B72083}" presName="vert1" presStyleCnt="0"/>
      <dgm:spPr/>
    </dgm:pt>
    <dgm:pt modelId="{DB5010CE-9850-4004-AA7B-299F0D38B2FD}" type="pres">
      <dgm:prSet presAssocID="{D70C78D9-0D55-46C2-BF65-098808153553}" presName="thickLine" presStyleLbl="alignNode1" presStyleIdx="1" presStyleCnt="5"/>
      <dgm:spPr/>
    </dgm:pt>
    <dgm:pt modelId="{B5899AA9-C6F5-4E5F-9CDB-0C9DB3FBFEF9}" type="pres">
      <dgm:prSet presAssocID="{D70C78D9-0D55-46C2-BF65-098808153553}" presName="horz1" presStyleCnt="0"/>
      <dgm:spPr/>
    </dgm:pt>
    <dgm:pt modelId="{0F60E101-5D13-44E8-AC51-90357BA469FD}" type="pres">
      <dgm:prSet presAssocID="{D70C78D9-0D55-46C2-BF65-098808153553}" presName="tx1" presStyleLbl="revTx" presStyleIdx="1" presStyleCnt="5"/>
      <dgm:spPr/>
    </dgm:pt>
    <dgm:pt modelId="{2CFA174D-4FCF-4E64-8C3C-F2B725FA7B59}" type="pres">
      <dgm:prSet presAssocID="{D70C78D9-0D55-46C2-BF65-098808153553}" presName="vert1" presStyleCnt="0"/>
      <dgm:spPr/>
    </dgm:pt>
    <dgm:pt modelId="{C9BFAF5A-B19C-4FE3-89B8-A8A1C042DEF2}" type="pres">
      <dgm:prSet presAssocID="{2B7EC951-3151-418D-9C22-CC64053E4486}" presName="thickLine" presStyleLbl="alignNode1" presStyleIdx="2" presStyleCnt="5"/>
      <dgm:spPr/>
    </dgm:pt>
    <dgm:pt modelId="{59C3D70A-8500-40A4-89FC-76B82781B8E7}" type="pres">
      <dgm:prSet presAssocID="{2B7EC951-3151-418D-9C22-CC64053E4486}" presName="horz1" presStyleCnt="0"/>
      <dgm:spPr/>
    </dgm:pt>
    <dgm:pt modelId="{C39964D9-5F69-4565-B6F6-3B708CAE114D}" type="pres">
      <dgm:prSet presAssocID="{2B7EC951-3151-418D-9C22-CC64053E4486}" presName="tx1" presStyleLbl="revTx" presStyleIdx="2" presStyleCnt="5"/>
      <dgm:spPr/>
    </dgm:pt>
    <dgm:pt modelId="{5B8749CF-A2BD-445E-AC95-9DFD542CEBA6}" type="pres">
      <dgm:prSet presAssocID="{2B7EC951-3151-418D-9C22-CC64053E4486}" presName="vert1" presStyleCnt="0"/>
      <dgm:spPr/>
    </dgm:pt>
    <dgm:pt modelId="{5D51618C-A20E-42B5-924F-55F16AC1DEEE}" type="pres">
      <dgm:prSet presAssocID="{2538BF46-3574-482F-A2FF-6C1E57DD57B7}" presName="thickLine" presStyleLbl="alignNode1" presStyleIdx="3" presStyleCnt="5"/>
      <dgm:spPr/>
    </dgm:pt>
    <dgm:pt modelId="{C81472DA-8A45-4D7A-BAD7-2F39FFDE8326}" type="pres">
      <dgm:prSet presAssocID="{2538BF46-3574-482F-A2FF-6C1E57DD57B7}" presName="horz1" presStyleCnt="0"/>
      <dgm:spPr/>
    </dgm:pt>
    <dgm:pt modelId="{54A7FD27-9D34-4D71-AADF-2476B67972BD}" type="pres">
      <dgm:prSet presAssocID="{2538BF46-3574-482F-A2FF-6C1E57DD57B7}" presName="tx1" presStyleLbl="revTx" presStyleIdx="3" presStyleCnt="5"/>
      <dgm:spPr/>
    </dgm:pt>
    <dgm:pt modelId="{EBDFFEDD-396A-4608-A867-DA338DA8B576}" type="pres">
      <dgm:prSet presAssocID="{2538BF46-3574-482F-A2FF-6C1E57DD57B7}" presName="vert1" presStyleCnt="0"/>
      <dgm:spPr/>
    </dgm:pt>
    <dgm:pt modelId="{23DC147E-3D40-4476-8E08-4F57CB7658AA}" type="pres">
      <dgm:prSet presAssocID="{325D081D-D312-4804-9D89-905AA6A1B2AF}" presName="thickLine" presStyleLbl="alignNode1" presStyleIdx="4" presStyleCnt="5"/>
      <dgm:spPr/>
    </dgm:pt>
    <dgm:pt modelId="{75B38B10-0F24-4B1A-9E6C-417D9068DA7A}" type="pres">
      <dgm:prSet presAssocID="{325D081D-D312-4804-9D89-905AA6A1B2AF}" presName="horz1" presStyleCnt="0"/>
      <dgm:spPr/>
    </dgm:pt>
    <dgm:pt modelId="{DEB6B311-5149-40BE-8CF4-39A1AE4DDA10}" type="pres">
      <dgm:prSet presAssocID="{325D081D-D312-4804-9D89-905AA6A1B2AF}" presName="tx1" presStyleLbl="revTx" presStyleIdx="4" presStyleCnt="5"/>
      <dgm:spPr/>
    </dgm:pt>
    <dgm:pt modelId="{20CD1EA2-29BB-4B32-A62B-D35FA613CE5A}" type="pres">
      <dgm:prSet presAssocID="{325D081D-D312-4804-9D89-905AA6A1B2AF}" presName="vert1" presStyleCnt="0"/>
      <dgm:spPr/>
    </dgm:pt>
  </dgm:ptLst>
  <dgm:cxnLst>
    <dgm:cxn modelId="{F5EACB0C-18DE-4A38-8EE5-167FE3C08BA3}" srcId="{DEF8304C-8F51-44C9-97A5-0F131AD4CAFD}" destId="{325D081D-D312-4804-9D89-905AA6A1B2AF}" srcOrd="4" destOrd="0" parTransId="{F5414437-097B-4B3B-BC41-F17D0DC60374}" sibTransId="{6D15C141-EDAB-49FF-98DC-63FCCCF59C6F}"/>
    <dgm:cxn modelId="{B0BBF117-A2D2-41AA-9ABE-E1084016A71D}" srcId="{DEF8304C-8F51-44C9-97A5-0F131AD4CAFD}" destId="{D70C78D9-0D55-46C2-BF65-098808153553}" srcOrd="1" destOrd="0" parTransId="{CB660AC6-B060-4B42-94EA-AC93DBEB3F78}" sibTransId="{1BB161B2-D224-4E7F-9166-E98522DFC994}"/>
    <dgm:cxn modelId="{0BDCCD18-9FD7-4882-9389-3038599A4274}" srcId="{DEF8304C-8F51-44C9-97A5-0F131AD4CAFD}" destId="{2B7EC951-3151-418D-9C22-CC64053E4486}" srcOrd="2" destOrd="0" parTransId="{B736FE22-186A-42F3-B702-70144B441FF0}" sibTransId="{8E9B1C7F-6627-4442-A136-29CA5163D124}"/>
    <dgm:cxn modelId="{F6EDCB1F-B63F-4750-9FA2-0A8EF6D11B56}" srcId="{DEF8304C-8F51-44C9-97A5-0F131AD4CAFD}" destId="{2538BF46-3574-482F-A2FF-6C1E57DD57B7}" srcOrd="3" destOrd="0" parTransId="{FC9830D1-22E7-4EC1-B6F7-D501B863BDAE}" sibTransId="{E620BC79-6180-40CD-BD7E-2BB076CEFC68}"/>
    <dgm:cxn modelId="{80E34C5D-71BD-4C78-B0B5-41F9FE8B1435}" srcId="{DEF8304C-8F51-44C9-97A5-0F131AD4CAFD}" destId="{F78B9845-3958-42E2-BE67-5B7868B72083}" srcOrd="0" destOrd="0" parTransId="{7925795B-943B-40D6-A636-1544E3EA695B}" sibTransId="{C6A12680-D4C6-45F8-8C58-CE217FDDA9C6}"/>
    <dgm:cxn modelId="{340D6F74-56D0-4A16-8B0C-30442BD9EAAB}" type="presOf" srcId="{F78B9845-3958-42E2-BE67-5B7868B72083}" destId="{51E5B74D-6CB4-4E58-BEC2-C8095061B5F8}" srcOrd="0" destOrd="0" presId="urn:microsoft.com/office/officeart/2008/layout/LinedList"/>
    <dgm:cxn modelId="{E35FD37E-39A5-4551-9CE4-2CBC34F36B68}" type="presOf" srcId="{DEF8304C-8F51-44C9-97A5-0F131AD4CAFD}" destId="{AB8116D0-2A91-457E-A375-88AF23C51A0F}" srcOrd="0" destOrd="0" presId="urn:microsoft.com/office/officeart/2008/layout/LinedList"/>
    <dgm:cxn modelId="{48EA1D9C-DCF1-41A0-825F-2790F58914C5}" type="presOf" srcId="{2538BF46-3574-482F-A2FF-6C1E57DD57B7}" destId="{54A7FD27-9D34-4D71-AADF-2476B67972BD}" srcOrd="0" destOrd="0" presId="urn:microsoft.com/office/officeart/2008/layout/LinedList"/>
    <dgm:cxn modelId="{F11A86CE-58FB-462B-B353-ADDB31D3D250}" type="presOf" srcId="{2B7EC951-3151-418D-9C22-CC64053E4486}" destId="{C39964D9-5F69-4565-B6F6-3B708CAE114D}" srcOrd="0" destOrd="0" presId="urn:microsoft.com/office/officeart/2008/layout/LinedList"/>
    <dgm:cxn modelId="{52F156F2-F21B-4018-8F97-CAFA1694895B}" type="presOf" srcId="{D70C78D9-0D55-46C2-BF65-098808153553}" destId="{0F60E101-5D13-44E8-AC51-90357BA469FD}" srcOrd="0" destOrd="0" presId="urn:microsoft.com/office/officeart/2008/layout/LinedList"/>
    <dgm:cxn modelId="{8448B0FF-BEDC-44E4-879C-5DBA570CACF8}" type="presOf" srcId="{325D081D-D312-4804-9D89-905AA6A1B2AF}" destId="{DEB6B311-5149-40BE-8CF4-39A1AE4DDA10}" srcOrd="0" destOrd="0" presId="urn:microsoft.com/office/officeart/2008/layout/LinedList"/>
    <dgm:cxn modelId="{6C4452B6-405A-425D-B210-AF3953BF7AEE}" type="presParOf" srcId="{AB8116D0-2A91-457E-A375-88AF23C51A0F}" destId="{92980339-2BB4-463C-967F-4FB0417ECC55}" srcOrd="0" destOrd="0" presId="urn:microsoft.com/office/officeart/2008/layout/LinedList"/>
    <dgm:cxn modelId="{5DC7741D-C789-4C10-85A1-29FBC49F863C}" type="presParOf" srcId="{AB8116D0-2A91-457E-A375-88AF23C51A0F}" destId="{FE92B694-CC5C-4AF9-A064-7C71304CF871}" srcOrd="1" destOrd="0" presId="urn:microsoft.com/office/officeart/2008/layout/LinedList"/>
    <dgm:cxn modelId="{43D84944-40D7-4FD4-96B1-9140134EB1E8}" type="presParOf" srcId="{FE92B694-CC5C-4AF9-A064-7C71304CF871}" destId="{51E5B74D-6CB4-4E58-BEC2-C8095061B5F8}" srcOrd="0" destOrd="0" presId="urn:microsoft.com/office/officeart/2008/layout/LinedList"/>
    <dgm:cxn modelId="{2972A17B-5B6D-43E6-B4FD-C48CB726ED18}" type="presParOf" srcId="{FE92B694-CC5C-4AF9-A064-7C71304CF871}" destId="{5863D070-6C5D-4106-944C-F196ACDB9984}" srcOrd="1" destOrd="0" presId="urn:microsoft.com/office/officeart/2008/layout/LinedList"/>
    <dgm:cxn modelId="{C30B6018-888D-41A8-828F-3931BCDA7B80}" type="presParOf" srcId="{AB8116D0-2A91-457E-A375-88AF23C51A0F}" destId="{DB5010CE-9850-4004-AA7B-299F0D38B2FD}" srcOrd="2" destOrd="0" presId="urn:microsoft.com/office/officeart/2008/layout/LinedList"/>
    <dgm:cxn modelId="{33AB02E5-DF10-4312-BCA7-77289BE59908}" type="presParOf" srcId="{AB8116D0-2A91-457E-A375-88AF23C51A0F}" destId="{B5899AA9-C6F5-4E5F-9CDB-0C9DB3FBFEF9}" srcOrd="3" destOrd="0" presId="urn:microsoft.com/office/officeart/2008/layout/LinedList"/>
    <dgm:cxn modelId="{CBAFB106-76A1-4739-B6FB-8479F89083D2}" type="presParOf" srcId="{B5899AA9-C6F5-4E5F-9CDB-0C9DB3FBFEF9}" destId="{0F60E101-5D13-44E8-AC51-90357BA469FD}" srcOrd="0" destOrd="0" presId="urn:microsoft.com/office/officeart/2008/layout/LinedList"/>
    <dgm:cxn modelId="{BDCBC5EA-DA24-48E0-8BB7-87060340D19F}" type="presParOf" srcId="{B5899AA9-C6F5-4E5F-9CDB-0C9DB3FBFEF9}" destId="{2CFA174D-4FCF-4E64-8C3C-F2B725FA7B59}" srcOrd="1" destOrd="0" presId="urn:microsoft.com/office/officeart/2008/layout/LinedList"/>
    <dgm:cxn modelId="{FD125F6B-17AA-4742-ACD7-B48212D4D61B}" type="presParOf" srcId="{AB8116D0-2A91-457E-A375-88AF23C51A0F}" destId="{C9BFAF5A-B19C-4FE3-89B8-A8A1C042DEF2}" srcOrd="4" destOrd="0" presId="urn:microsoft.com/office/officeart/2008/layout/LinedList"/>
    <dgm:cxn modelId="{1101B8D5-9787-408D-8AAA-7FAA3377827B}" type="presParOf" srcId="{AB8116D0-2A91-457E-A375-88AF23C51A0F}" destId="{59C3D70A-8500-40A4-89FC-76B82781B8E7}" srcOrd="5" destOrd="0" presId="urn:microsoft.com/office/officeart/2008/layout/LinedList"/>
    <dgm:cxn modelId="{8C4F6BF3-85C9-4D36-AF22-868BC12BE2DF}" type="presParOf" srcId="{59C3D70A-8500-40A4-89FC-76B82781B8E7}" destId="{C39964D9-5F69-4565-B6F6-3B708CAE114D}" srcOrd="0" destOrd="0" presId="urn:microsoft.com/office/officeart/2008/layout/LinedList"/>
    <dgm:cxn modelId="{BE7762C9-2C3B-45BD-8EA6-785D60C33740}" type="presParOf" srcId="{59C3D70A-8500-40A4-89FC-76B82781B8E7}" destId="{5B8749CF-A2BD-445E-AC95-9DFD542CEBA6}" srcOrd="1" destOrd="0" presId="urn:microsoft.com/office/officeart/2008/layout/LinedList"/>
    <dgm:cxn modelId="{056FCC74-F10C-4A92-9473-524FECD4A5BD}" type="presParOf" srcId="{AB8116D0-2A91-457E-A375-88AF23C51A0F}" destId="{5D51618C-A20E-42B5-924F-55F16AC1DEEE}" srcOrd="6" destOrd="0" presId="urn:microsoft.com/office/officeart/2008/layout/LinedList"/>
    <dgm:cxn modelId="{1FD3BFDD-0624-421E-9D81-8A8F5E299D67}" type="presParOf" srcId="{AB8116D0-2A91-457E-A375-88AF23C51A0F}" destId="{C81472DA-8A45-4D7A-BAD7-2F39FFDE8326}" srcOrd="7" destOrd="0" presId="urn:microsoft.com/office/officeart/2008/layout/LinedList"/>
    <dgm:cxn modelId="{CDABFCCF-BC6D-44D9-A5D9-4BE71B4AFC93}" type="presParOf" srcId="{C81472DA-8A45-4D7A-BAD7-2F39FFDE8326}" destId="{54A7FD27-9D34-4D71-AADF-2476B67972BD}" srcOrd="0" destOrd="0" presId="urn:microsoft.com/office/officeart/2008/layout/LinedList"/>
    <dgm:cxn modelId="{93AE9A81-9476-49F3-A4A6-9CC1F1BCDB39}" type="presParOf" srcId="{C81472DA-8A45-4D7A-BAD7-2F39FFDE8326}" destId="{EBDFFEDD-396A-4608-A867-DA338DA8B576}" srcOrd="1" destOrd="0" presId="urn:microsoft.com/office/officeart/2008/layout/LinedList"/>
    <dgm:cxn modelId="{2819633E-189D-4D49-BF28-C8530B435958}" type="presParOf" srcId="{AB8116D0-2A91-457E-A375-88AF23C51A0F}" destId="{23DC147E-3D40-4476-8E08-4F57CB7658AA}" srcOrd="8" destOrd="0" presId="urn:microsoft.com/office/officeart/2008/layout/LinedList"/>
    <dgm:cxn modelId="{6A04DA52-44CA-459D-8823-DDE2176B4C36}" type="presParOf" srcId="{AB8116D0-2A91-457E-A375-88AF23C51A0F}" destId="{75B38B10-0F24-4B1A-9E6C-417D9068DA7A}" srcOrd="9" destOrd="0" presId="urn:microsoft.com/office/officeart/2008/layout/LinedList"/>
    <dgm:cxn modelId="{93CC5CCB-DAFB-43D1-82AE-BD669D90F311}" type="presParOf" srcId="{75B38B10-0F24-4B1A-9E6C-417D9068DA7A}" destId="{DEB6B311-5149-40BE-8CF4-39A1AE4DDA10}" srcOrd="0" destOrd="0" presId="urn:microsoft.com/office/officeart/2008/layout/LinedList"/>
    <dgm:cxn modelId="{ECD09A06-E4BA-48F0-AA50-C071442AF372}" type="presParOf" srcId="{75B38B10-0F24-4B1A-9E6C-417D9068DA7A}" destId="{20CD1EA2-29BB-4B32-A62B-D35FA613CE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80339-2BB4-463C-967F-4FB0417ECC55}">
      <dsp:nvSpPr>
        <dsp:cNvPr id="0" name=""/>
        <dsp:cNvSpPr/>
      </dsp:nvSpPr>
      <dsp:spPr>
        <a:xfrm>
          <a:off x="0" y="527"/>
          <a:ext cx="1088979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E5B74D-6CB4-4E58-BEC2-C8095061B5F8}">
      <dsp:nvSpPr>
        <dsp:cNvPr id="0" name=""/>
        <dsp:cNvSpPr/>
      </dsp:nvSpPr>
      <dsp:spPr>
        <a:xfrm>
          <a:off x="0" y="527"/>
          <a:ext cx="10889796" cy="86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Withdrawing variance request</a:t>
          </a:r>
        </a:p>
      </dsp:txBody>
      <dsp:txXfrm>
        <a:off x="0" y="527"/>
        <a:ext cx="10889796" cy="863360"/>
      </dsp:txXfrm>
    </dsp:sp>
    <dsp:sp modelId="{DB5010CE-9850-4004-AA7B-299F0D38B2FD}">
      <dsp:nvSpPr>
        <dsp:cNvPr id="0" name=""/>
        <dsp:cNvSpPr/>
      </dsp:nvSpPr>
      <dsp:spPr>
        <a:xfrm>
          <a:off x="0" y="863887"/>
          <a:ext cx="1088979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60E101-5D13-44E8-AC51-90357BA469FD}">
      <dsp:nvSpPr>
        <dsp:cNvPr id="0" name=""/>
        <dsp:cNvSpPr/>
      </dsp:nvSpPr>
      <dsp:spPr>
        <a:xfrm>
          <a:off x="0" y="863887"/>
          <a:ext cx="10889796" cy="86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Parking</a:t>
          </a:r>
        </a:p>
      </dsp:txBody>
      <dsp:txXfrm>
        <a:off x="0" y="863887"/>
        <a:ext cx="10889796" cy="863360"/>
      </dsp:txXfrm>
    </dsp:sp>
    <dsp:sp modelId="{C9BFAF5A-B19C-4FE3-89B8-A8A1C042DEF2}">
      <dsp:nvSpPr>
        <dsp:cNvPr id="0" name=""/>
        <dsp:cNvSpPr/>
      </dsp:nvSpPr>
      <dsp:spPr>
        <a:xfrm>
          <a:off x="0" y="1727247"/>
          <a:ext cx="1088979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964D9-5F69-4565-B6F6-3B708CAE114D}">
      <dsp:nvSpPr>
        <dsp:cNvPr id="0" name=""/>
        <dsp:cNvSpPr/>
      </dsp:nvSpPr>
      <dsp:spPr>
        <a:xfrm>
          <a:off x="0" y="1727247"/>
          <a:ext cx="10889796" cy="86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Increasing size of Meadow Lodge and Dune Lodge </a:t>
          </a:r>
        </a:p>
      </dsp:txBody>
      <dsp:txXfrm>
        <a:off x="0" y="1727247"/>
        <a:ext cx="10889796" cy="863360"/>
      </dsp:txXfrm>
    </dsp:sp>
    <dsp:sp modelId="{5D51618C-A20E-42B5-924F-55F16AC1DEEE}">
      <dsp:nvSpPr>
        <dsp:cNvPr id="0" name=""/>
        <dsp:cNvSpPr/>
      </dsp:nvSpPr>
      <dsp:spPr>
        <a:xfrm>
          <a:off x="0" y="2590608"/>
          <a:ext cx="1088979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7FD27-9D34-4D71-AADF-2476B67972BD}">
      <dsp:nvSpPr>
        <dsp:cNvPr id="0" name=""/>
        <dsp:cNvSpPr/>
      </dsp:nvSpPr>
      <dsp:spPr>
        <a:xfrm>
          <a:off x="0" y="2590608"/>
          <a:ext cx="10889796" cy="86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Slight Building Coverage increase</a:t>
          </a:r>
        </a:p>
      </dsp:txBody>
      <dsp:txXfrm>
        <a:off x="0" y="2590608"/>
        <a:ext cx="10889796" cy="863360"/>
      </dsp:txXfrm>
    </dsp:sp>
    <dsp:sp modelId="{23DC147E-3D40-4476-8E08-4F57CB7658AA}">
      <dsp:nvSpPr>
        <dsp:cNvPr id="0" name=""/>
        <dsp:cNvSpPr/>
      </dsp:nvSpPr>
      <dsp:spPr>
        <a:xfrm>
          <a:off x="0" y="3453968"/>
          <a:ext cx="1088979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6B311-5149-40BE-8CF4-39A1AE4DDA10}">
      <dsp:nvSpPr>
        <dsp:cNvPr id="0" name=""/>
        <dsp:cNvSpPr/>
      </dsp:nvSpPr>
      <dsp:spPr>
        <a:xfrm>
          <a:off x="0" y="3453968"/>
          <a:ext cx="10889796" cy="86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Road and Infrastructure (more concrete proposal)</a:t>
          </a:r>
        </a:p>
      </dsp:txBody>
      <dsp:txXfrm>
        <a:off x="0" y="3453968"/>
        <a:ext cx="10889796" cy="8633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2/21/2024</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40C3B-E28A-4854-8EDA-E7F8F6F6FFEF}" type="datetimeFigureOut">
              <a:rPr lang="zh-CN" altLang="en-US" smtClean="0"/>
              <a:t>2024/2/21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05BD-6D6F-49DB-9DE4-D4A6452D7E5F}" type="slidenum">
              <a:rPr lang="zh-CN" altLang="en-US" smtClean="0"/>
              <a:t>‹#›</a:t>
            </a:fld>
            <a:endParaRPr lang="zh-CN" alt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3">
            <a:alpha val="2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a:t>Presentation title</a:t>
            </a:r>
            <a:endParaRPr lang="en-US" noProof="0" dirty="0"/>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solidFill>
                  <a:schemeClr val="accent6"/>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lvl1pPr>
              <a:defRPr>
                <a:solidFill>
                  <a:schemeClr val="accent6"/>
                </a:solidFill>
              </a:defRPr>
            </a:lvl1pPr>
          </a:lstStyle>
          <a:p>
            <a:r>
              <a:rPr lang="en-US"/>
              <a:t>Presentation title</a:t>
            </a:r>
            <a:endParaRPr lang="en-US" dirty="0"/>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lvl1pPr>
              <a:defRPr>
                <a:solidFill>
                  <a:schemeClr val="accent6"/>
                </a:solidFill>
              </a:defRPr>
            </a:lvl1p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noFill/>
          </a:ln>
        </p:spPr>
        <p:txBody>
          <a:bodyPr anchor="ctr">
            <a:noAutofit/>
          </a:bodyPr>
          <a:lstStyle>
            <a:lvl1pPr marL="0" indent="0" algn="ctr">
              <a:buNone/>
              <a:defRPr>
                <a:solidFill>
                  <a:schemeClr val="accent6"/>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08725"/>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lvl1pPr>
              <a:defRPr>
                <a:solidFill>
                  <a:schemeClr val="accent6"/>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lvl1pPr>
              <a:defRPr>
                <a:solidFill>
                  <a:schemeClr val="accent6"/>
                </a:solidFill>
              </a:defRPr>
            </a:lvl1pPr>
          </a:lstStyle>
          <a:p>
            <a:r>
              <a:rPr lang="en-US"/>
              <a:t>Click to edit Master title style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a:xfrm>
            <a:off x="484632" y="6217920"/>
            <a:ext cx="4114800" cy="365125"/>
          </a:xfrm>
        </p:spPr>
        <p:txBody>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a:xfrm>
            <a:off x="11194169" y="6217920"/>
            <a:ext cx="458592" cy="365125"/>
          </a:xfrm>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lvl1pPr>
              <a:defRPr>
                <a:solidFill>
                  <a:schemeClr val="accent6"/>
                </a:solidFill>
              </a:defRPr>
            </a:lvl1pPr>
          </a:lstStyle>
          <a:p>
            <a:r>
              <a:rPr lang="en-US"/>
              <a:t>Click to edit Master title style</a:t>
            </a:r>
            <a:endParaRPr lang="en-US" dirty="0"/>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solidFill>
                  <a:schemeClr val="accent6"/>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lvl1pPr>
              <a:defRPr>
                <a:solidFill>
                  <a:schemeClr val="accent6"/>
                </a:solidFill>
              </a:defRPr>
            </a:lvl1pPr>
          </a:lstStyle>
          <a:p>
            <a:r>
              <a:rPr lang="en-US"/>
              <a:t>Presentation title</a:t>
            </a:r>
            <a:endParaRPr lang="en-US"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lvl1pPr>
              <a:defRPr>
                <a:solidFill>
                  <a:schemeClr val="accent6"/>
                </a:solidFill>
              </a:defRPr>
            </a:lvl1p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solidFill>
                  <a:schemeClr val="accent6"/>
                </a:solidFill>
              </a:defRPr>
            </a:lvl1pPr>
          </a:lstStyle>
          <a:p>
            <a:r>
              <a:rPr lang="en-US"/>
              <a:t>Click icon to add picture</a:t>
            </a:r>
            <a:endParaRPr lang="en-US" dirty="0"/>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lvl1pPr>
              <a:defRPr>
                <a:solidFill>
                  <a:schemeClr val="accent6"/>
                </a:solidFill>
              </a:defRPr>
            </a:lvl1p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accent6"/>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lvl1pPr>
              <a:defRPr>
                <a:solidFill>
                  <a:schemeClr val="accent6"/>
                </a:solidFill>
              </a:defRPr>
            </a:lvl1p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accent6"/>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dirty="0"/>
              <a:t>Click to edit </a:t>
            </a:r>
            <a:r>
              <a:rPr lang="en-US" altLang="zh-CN" dirty="0"/>
              <a:t>Text</a:t>
            </a:r>
            <a:r>
              <a:rPr lang="zh-CN" altLang="en-US" dirty="0"/>
              <a:t> </a:t>
            </a:r>
            <a:r>
              <a:rPr lang="en-US"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4"/>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20000"/>
              <a:lumOff val="8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a:t>Presentation title</a:t>
            </a:r>
            <a:endParaRPr lang="en-US" noProof="0" dirty="0"/>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lvl1pPr>
              <a:defRPr>
                <a:solidFill>
                  <a:schemeClr val="accent6"/>
                </a:solidFill>
              </a:defRPr>
            </a:lvl1p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39" name="文本占位符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20000"/>
          </a:schemeClr>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accent6"/>
                </a:solidFill>
                <a:latin typeface="+mn-lt"/>
              </a:defRPr>
            </a:lvl1pPr>
          </a:lstStyle>
          <a:p>
            <a:fld id="{47FEACEE-25B4-4A2D-B147-27296E36371D}" type="slidenum">
              <a:rPr lang="en-US" altLang="zh-CN" smtClean="0"/>
              <a:pPr/>
              <a:t>‹#›</a:t>
            </a:fld>
            <a:endParaRPr lang="en-US" altLang="zh-CN"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accent6"/>
                </a:solidFill>
                <a:latin typeface="+mn-lt"/>
              </a:defRPr>
            </a:lvl1pPr>
          </a:lstStyle>
          <a:p>
            <a:r>
              <a:rPr lang="en-US"/>
              <a:t>Presentation title</a:t>
            </a:r>
            <a:endParaRPr lang="en-US"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hdr="0" dt="0"/>
  <p:txStyles>
    <p:title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p:txBody>
          <a:bodyPr/>
          <a:lstStyle/>
          <a:p>
            <a:r>
              <a:rPr lang="en-US" altLang="zh-CN"/>
              <a:t>Type III, </a:t>
            </a:r>
            <a:r>
              <a:rPr lang="en-US" altLang="zh-CN" dirty="0"/>
              <a:t>Appeal Public Hearing </a:t>
            </a:r>
            <a:r>
              <a:rPr lang="en-US" altLang="zh-CN"/>
              <a:t>– </a:t>
            </a:r>
            <a:br>
              <a:rPr lang="en-US" altLang="zh-CN"/>
            </a:br>
            <a:r>
              <a:rPr lang="en-US" altLang="zh-CN"/>
              <a:t>23-045</a:t>
            </a:r>
            <a:endParaRPr lang="en-US" dirty="0"/>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1601365" y="4172084"/>
            <a:ext cx="3594477" cy="760288"/>
          </a:xfrm>
        </p:spPr>
        <p:txBody>
          <a:bodyPr/>
          <a:lstStyle/>
          <a:p>
            <a:r>
              <a:rPr lang="en-US" dirty="0"/>
              <a:t>City Council, February 21</a:t>
            </a:r>
            <a:r>
              <a:rPr lang="en-US" baseline="30000" dirty="0"/>
              <a:t>st</a:t>
            </a:r>
            <a:r>
              <a:rPr lang="en-US" dirty="0"/>
              <a:t>, 2024</a:t>
            </a:r>
          </a:p>
          <a:p>
            <a:r>
              <a:rPr lang="en-US" dirty="0"/>
              <a:t>Gravel Point – CUP &amp; PR</a:t>
            </a:r>
          </a:p>
        </p:txBody>
      </p:sp>
      <p:sp>
        <p:nvSpPr>
          <p:cNvPr id="10" name="Freeform: Shape 11">
            <a:extLst>
              <a:ext uri="{FF2B5EF4-FFF2-40B4-BE49-F238E27FC236}">
                <a16:creationId xmlns:a16="http://schemas.microsoft.com/office/drawing/2014/main" id="{01A79B69-242C-3AEB-4A42-7A606A54C63A}"/>
              </a:ext>
              <a:ext uri="{C183D7F6-B498-43B3-948B-1728B52AA6E4}">
                <adec:decorative xmlns:adec="http://schemas.microsoft.com/office/drawing/2017/decorative" val="1"/>
              </a:ext>
            </a:extLst>
          </p:cNvPr>
          <p:cNvSpPr/>
          <p:nvPr/>
        </p:nvSpPr>
        <p:spPr>
          <a:xfrm>
            <a:off x="9857505" y="838985"/>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14" name="Freeform: Shape 11">
            <a:extLst>
              <a:ext uri="{FF2B5EF4-FFF2-40B4-BE49-F238E27FC236}">
                <a16:creationId xmlns:a16="http://schemas.microsoft.com/office/drawing/2014/main" id="{E5D4DE6D-89C8-6FFF-287D-3F3BAD416CA1}"/>
              </a:ext>
              <a:ext uri="{C183D7F6-B498-43B3-948B-1728B52AA6E4}">
                <adec:decorative xmlns:adec="http://schemas.microsoft.com/office/drawing/2017/decorative" val="1"/>
              </a:ext>
            </a:extLst>
          </p:cNvPr>
          <p:cNvSpPr/>
          <p:nvPr/>
        </p:nvSpPr>
        <p:spPr>
          <a:xfrm>
            <a:off x="5974436" y="3694919"/>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6EC6F6-F346-241D-C2AD-CEA21AF2E091}"/>
              </a:ext>
            </a:extLst>
          </p:cNvPr>
          <p:cNvSpPr>
            <a:spLocks noGrp="1"/>
          </p:cNvSpPr>
          <p:nvPr>
            <p:ph type="title"/>
          </p:nvPr>
        </p:nvSpPr>
        <p:spPr/>
        <p:txBody>
          <a:bodyPr/>
          <a:lstStyle/>
          <a:p>
            <a:r>
              <a:rPr lang="en-US" dirty="0"/>
              <a:t>Procedural Burden of Proof</a:t>
            </a:r>
          </a:p>
        </p:txBody>
      </p:sp>
      <p:sp>
        <p:nvSpPr>
          <p:cNvPr id="4" name="Footer Placeholder 3">
            <a:extLst>
              <a:ext uri="{FF2B5EF4-FFF2-40B4-BE49-F238E27FC236}">
                <a16:creationId xmlns:a16="http://schemas.microsoft.com/office/drawing/2014/main" id="{8FD23934-4A07-2183-483D-999C4EEC4F76}"/>
              </a:ext>
            </a:extLst>
          </p:cNvPr>
          <p:cNvSpPr>
            <a:spLocks noGrp="1"/>
          </p:cNvSpPr>
          <p:nvPr>
            <p:ph type="ftr" sz="quarter" idx="28"/>
          </p:nvPr>
        </p:nvSpPr>
        <p:spPr/>
        <p:txBody>
          <a:bodyPr/>
          <a:lstStyle/>
          <a:p>
            <a:r>
              <a:rPr lang="en-US" dirty="0"/>
              <a:t>23-045 – Public Hearing Appeal</a:t>
            </a:r>
          </a:p>
        </p:txBody>
      </p:sp>
      <p:sp>
        <p:nvSpPr>
          <p:cNvPr id="5" name="Slide Number Placeholder 4">
            <a:extLst>
              <a:ext uri="{FF2B5EF4-FFF2-40B4-BE49-F238E27FC236}">
                <a16:creationId xmlns:a16="http://schemas.microsoft.com/office/drawing/2014/main" id="{EFE20B9D-3E1B-ACAC-E328-901AE7E6D939}"/>
              </a:ext>
            </a:extLst>
          </p:cNvPr>
          <p:cNvSpPr>
            <a:spLocks noGrp="1"/>
          </p:cNvSpPr>
          <p:nvPr>
            <p:ph type="sldNum" sz="quarter" idx="29"/>
          </p:nvPr>
        </p:nvSpPr>
        <p:spPr/>
        <p:txBody>
          <a:bodyPr/>
          <a:lstStyle/>
          <a:p>
            <a:fld id="{47FEACEE-25B4-4A2D-B147-27296E36371D}" type="slidenum">
              <a:rPr lang="en-US" altLang="zh-CN" smtClean="0"/>
              <a:pPr/>
              <a:t>10</a:t>
            </a:fld>
            <a:endParaRPr lang="en-US" altLang="zh-CN" dirty="0"/>
          </a:p>
        </p:txBody>
      </p:sp>
      <p:sp>
        <p:nvSpPr>
          <p:cNvPr id="3" name="Chart Placeholder 2">
            <a:extLst>
              <a:ext uri="{FF2B5EF4-FFF2-40B4-BE49-F238E27FC236}">
                <a16:creationId xmlns:a16="http://schemas.microsoft.com/office/drawing/2014/main" id="{56ED1EB9-EC9D-6913-E263-6F0CBC1098B0}"/>
              </a:ext>
            </a:extLst>
          </p:cNvPr>
          <p:cNvSpPr>
            <a:spLocks noGrp="1"/>
          </p:cNvSpPr>
          <p:nvPr>
            <p:ph type="chart" sz="quarter" idx="27"/>
          </p:nvPr>
        </p:nvSpPr>
        <p:spPr/>
        <p:txBody>
          <a:bodyPr/>
          <a:lstStyle/>
          <a:p>
            <a:r>
              <a:rPr lang="en-US" dirty="0"/>
              <a:t>16.12, Conditional Uses </a:t>
            </a:r>
          </a:p>
          <a:p>
            <a:r>
              <a:rPr lang="en-US" dirty="0"/>
              <a:t>17.20, Controlled Development 1 (CD-1) </a:t>
            </a:r>
          </a:p>
          <a:p>
            <a:r>
              <a:rPr lang="en-US" dirty="0"/>
              <a:t>17.90, Signs </a:t>
            </a:r>
          </a:p>
          <a:p>
            <a:r>
              <a:rPr lang="en-US" dirty="0"/>
              <a:t>17.94, Commercial Design Standards </a:t>
            </a:r>
          </a:p>
          <a:p>
            <a:r>
              <a:rPr lang="en-US" dirty="0"/>
              <a:t>17.96, Off-Street Parking &amp; Loading</a:t>
            </a:r>
          </a:p>
          <a:p>
            <a:endParaRPr lang="en-US" dirty="0"/>
          </a:p>
        </p:txBody>
      </p:sp>
    </p:spTree>
    <p:extLst>
      <p:ext uri="{BB962C8B-B14F-4D97-AF65-F5344CB8AC3E}">
        <p14:creationId xmlns:p14="http://schemas.microsoft.com/office/powerpoint/2010/main" val="288056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4B00B-0CE8-63DD-38CB-6EACF0FD2D9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86AEB48-4CE2-55AC-CCCD-83AD8CE05CAC}"/>
              </a:ext>
            </a:extLst>
          </p:cNvPr>
          <p:cNvSpPr>
            <a:spLocks noGrp="1"/>
          </p:cNvSpPr>
          <p:nvPr>
            <p:ph type="title"/>
          </p:nvPr>
        </p:nvSpPr>
        <p:spPr/>
        <p:txBody>
          <a:bodyPr/>
          <a:lstStyle/>
          <a:p>
            <a:r>
              <a:rPr lang="en-US" dirty="0"/>
              <a:t>CD-1 Zone</a:t>
            </a:r>
          </a:p>
        </p:txBody>
      </p:sp>
      <p:sp>
        <p:nvSpPr>
          <p:cNvPr id="4" name="Footer Placeholder 3">
            <a:extLst>
              <a:ext uri="{FF2B5EF4-FFF2-40B4-BE49-F238E27FC236}">
                <a16:creationId xmlns:a16="http://schemas.microsoft.com/office/drawing/2014/main" id="{456458A9-FF6D-9C64-E9AD-BC2EBC3D9A9F}"/>
              </a:ext>
            </a:extLst>
          </p:cNvPr>
          <p:cNvSpPr>
            <a:spLocks noGrp="1"/>
          </p:cNvSpPr>
          <p:nvPr>
            <p:ph type="ftr" sz="quarter" idx="28"/>
          </p:nvPr>
        </p:nvSpPr>
        <p:spPr/>
        <p:txBody>
          <a:bodyPr/>
          <a:lstStyle/>
          <a:p>
            <a:r>
              <a:rPr lang="en-US" dirty="0"/>
              <a:t>23-045 – Public Hearing Appeal</a:t>
            </a:r>
          </a:p>
        </p:txBody>
      </p:sp>
      <p:sp>
        <p:nvSpPr>
          <p:cNvPr id="5" name="Slide Number Placeholder 4">
            <a:extLst>
              <a:ext uri="{FF2B5EF4-FFF2-40B4-BE49-F238E27FC236}">
                <a16:creationId xmlns:a16="http://schemas.microsoft.com/office/drawing/2014/main" id="{7A0775B9-7726-CF17-D41A-3E0227974B98}"/>
              </a:ext>
            </a:extLst>
          </p:cNvPr>
          <p:cNvSpPr>
            <a:spLocks noGrp="1"/>
          </p:cNvSpPr>
          <p:nvPr>
            <p:ph type="sldNum" sz="quarter" idx="29"/>
          </p:nvPr>
        </p:nvSpPr>
        <p:spPr/>
        <p:txBody>
          <a:bodyPr/>
          <a:lstStyle/>
          <a:p>
            <a:fld id="{47FEACEE-25B4-4A2D-B147-27296E36371D}" type="slidenum">
              <a:rPr lang="en-US" altLang="zh-CN" smtClean="0"/>
              <a:pPr/>
              <a:t>11</a:t>
            </a:fld>
            <a:endParaRPr lang="en-US" altLang="zh-CN" dirty="0"/>
          </a:p>
        </p:txBody>
      </p:sp>
      <p:sp>
        <p:nvSpPr>
          <p:cNvPr id="3" name="Chart Placeholder 2">
            <a:extLst>
              <a:ext uri="{FF2B5EF4-FFF2-40B4-BE49-F238E27FC236}">
                <a16:creationId xmlns:a16="http://schemas.microsoft.com/office/drawing/2014/main" id="{84D9E3D4-2132-E0AB-8B47-F2FFF8501711}"/>
              </a:ext>
            </a:extLst>
          </p:cNvPr>
          <p:cNvSpPr>
            <a:spLocks noGrp="1"/>
          </p:cNvSpPr>
          <p:nvPr>
            <p:ph type="chart" sz="quarter" idx="27"/>
          </p:nvPr>
        </p:nvSpPr>
        <p:spPr/>
        <p:txBody>
          <a:bodyPr/>
          <a:lstStyle/>
          <a:p>
            <a:r>
              <a:rPr lang="en-US" i="1" dirty="0"/>
              <a:t>The purpose of the CD-1 zone is to recognize the scenic and unique qualities of Bandon’s ocean front and nearby areas and to maintain these qualities as much as possible by carefully controlling the nature and scale of future development in this zone. </a:t>
            </a:r>
            <a:r>
              <a:rPr lang="en-US" b="1" i="1" dirty="0"/>
              <a:t>It is intended that a mix of uses would be permitted, including residential, tourist commercial and recreational. Future development is to be controlled in order to enhance and protect the area’s unique qualities. </a:t>
            </a:r>
          </a:p>
          <a:p>
            <a:r>
              <a:rPr lang="en-US" dirty="0"/>
              <a:t>Lot size, setbacks, height, lot coverage</a:t>
            </a:r>
          </a:p>
          <a:p>
            <a:endParaRPr lang="en-US" dirty="0"/>
          </a:p>
          <a:p>
            <a:r>
              <a:rPr lang="en-US" b="1" dirty="0"/>
              <a:t>Staff finds that there is sufficient evidence in the record to find that the criteria in BMC17.20 have been met.</a:t>
            </a:r>
          </a:p>
          <a:p>
            <a:pPr marL="0" indent="0">
              <a:buNone/>
            </a:pPr>
            <a:endParaRPr lang="en-US" dirty="0"/>
          </a:p>
          <a:p>
            <a:endParaRPr lang="en-US" dirty="0"/>
          </a:p>
        </p:txBody>
      </p:sp>
    </p:spTree>
    <p:extLst>
      <p:ext uri="{BB962C8B-B14F-4D97-AF65-F5344CB8AC3E}">
        <p14:creationId xmlns:p14="http://schemas.microsoft.com/office/powerpoint/2010/main" val="199362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6EC6F6-F346-241D-C2AD-CEA21AF2E091}"/>
              </a:ext>
            </a:extLst>
          </p:cNvPr>
          <p:cNvSpPr>
            <a:spLocks noGrp="1"/>
          </p:cNvSpPr>
          <p:nvPr>
            <p:ph type="title"/>
          </p:nvPr>
        </p:nvSpPr>
        <p:spPr/>
        <p:txBody>
          <a:bodyPr/>
          <a:lstStyle/>
          <a:p>
            <a:r>
              <a:rPr lang="en-US" dirty="0"/>
              <a:t>CD-1 Zone - Height</a:t>
            </a:r>
          </a:p>
        </p:txBody>
      </p:sp>
      <p:sp>
        <p:nvSpPr>
          <p:cNvPr id="4" name="Footer Placeholder 3">
            <a:extLst>
              <a:ext uri="{FF2B5EF4-FFF2-40B4-BE49-F238E27FC236}">
                <a16:creationId xmlns:a16="http://schemas.microsoft.com/office/drawing/2014/main" id="{8FD23934-4A07-2183-483D-999C4EEC4F76}"/>
              </a:ext>
            </a:extLst>
          </p:cNvPr>
          <p:cNvSpPr>
            <a:spLocks noGrp="1"/>
          </p:cNvSpPr>
          <p:nvPr>
            <p:ph type="ftr" sz="quarter" idx="28"/>
          </p:nvPr>
        </p:nvSpPr>
        <p:spPr/>
        <p:txBody>
          <a:bodyPr/>
          <a:lstStyle/>
          <a:p>
            <a:r>
              <a:rPr lang="en-US" dirty="0"/>
              <a:t>23-045 – Public Hearing</a:t>
            </a:r>
          </a:p>
        </p:txBody>
      </p:sp>
      <p:sp>
        <p:nvSpPr>
          <p:cNvPr id="5" name="Slide Number Placeholder 4">
            <a:extLst>
              <a:ext uri="{FF2B5EF4-FFF2-40B4-BE49-F238E27FC236}">
                <a16:creationId xmlns:a16="http://schemas.microsoft.com/office/drawing/2014/main" id="{EFE20B9D-3E1B-ACAC-E328-901AE7E6D939}"/>
              </a:ext>
            </a:extLst>
          </p:cNvPr>
          <p:cNvSpPr>
            <a:spLocks noGrp="1"/>
          </p:cNvSpPr>
          <p:nvPr>
            <p:ph type="sldNum" sz="quarter" idx="29"/>
          </p:nvPr>
        </p:nvSpPr>
        <p:spPr/>
        <p:txBody>
          <a:bodyPr/>
          <a:lstStyle/>
          <a:p>
            <a:fld id="{47FEACEE-25B4-4A2D-B147-27296E36371D}" type="slidenum">
              <a:rPr lang="en-US" altLang="zh-CN" smtClean="0"/>
              <a:pPr/>
              <a:t>12</a:t>
            </a:fld>
            <a:endParaRPr lang="en-US" altLang="zh-CN" dirty="0"/>
          </a:p>
        </p:txBody>
      </p:sp>
      <p:sp>
        <p:nvSpPr>
          <p:cNvPr id="3" name="Chart Placeholder 2">
            <a:extLst>
              <a:ext uri="{FF2B5EF4-FFF2-40B4-BE49-F238E27FC236}">
                <a16:creationId xmlns:a16="http://schemas.microsoft.com/office/drawing/2014/main" id="{56ED1EB9-EC9D-6913-E263-6F0CBC1098B0}"/>
              </a:ext>
            </a:extLst>
          </p:cNvPr>
          <p:cNvSpPr>
            <a:spLocks noGrp="1"/>
          </p:cNvSpPr>
          <p:nvPr>
            <p:ph type="chart" sz="quarter" idx="27"/>
          </p:nvPr>
        </p:nvSpPr>
        <p:spPr/>
        <p:txBody>
          <a:bodyPr/>
          <a:lstStyle/>
          <a:p>
            <a:pPr marL="0" indent="0">
              <a:buNone/>
            </a:pPr>
            <a:r>
              <a:rPr lang="en-US" dirty="0"/>
              <a:t>East of Beach Loop Drive, structures may exceed the 28-foot height limit, up to a maximum of 35 feet if:</a:t>
            </a:r>
          </a:p>
          <a:p>
            <a:r>
              <a:rPr lang="en-US" dirty="0"/>
              <a:t>The additional height </a:t>
            </a:r>
            <a:r>
              <a:rPr lang="en-US" b="1" dirty="0"/>
              <a:t>does not negatively impact the views</a:t>
            </a:r>
            <a:r>
              <a:rPr lang="en-US" dirty="0"/>
              <a:t> from surrounding properties. </a:t>
            </a:r>
          </a:p>
          <a:p>
            <a:r>
              <a:rPr lang="en-US" dirty="0"/>
              <a:t>The additional height </a:t>
            </a:r>
            <a:r>
              <a:rPr lang="en-US" b="1" dirty="0"/>
              <a:t>does not cut off sunlight </a:t>
            </a:r>
            <a:r>
              <a:rPr lang="en-US" dirty="0"/>
              <a:t>onto surrounding properties.</a:t>
            </a:r>
          </a:p>
          <a:p>
            <a:r>
              <a:rPr lang="en-US" dirty="0"/>
              <a:t>The additional height </a:t>
            </a:r>
            <a:r>
              <a:rPr lang="en-US" b="1" dirty="0"/>
              <a:t>does not negatively impact the aesthetic character </a:t>
            </a:r>
            <a:r>
              <a:rPr lang="en-US" dirty="0"/>
              <a:t>of the neighborhood. </a:t>
            </a:r>
          </a:p>
          <a:p>
            <a:r>
              <a:rPr lang="en-US" dirty="0"/>
              <a:t>All portions of any </a:t>
            </a:r>
            <a:r>
              <a:rPr lang="en-US" b="1" dirty="0"/>
              <a:t>roofs above 28 ft. are sloped a minimum of 3:12 </a:t>
            </a:r>
            <a:r>
              <a:rPr lang="en-US" dirty="0"/>
              <a:t>and must </a:t>
            </a:r>
            <a:r>
              <a:rPr lang="en-US" b="1" dirty="0"/>
              <a:t>slope down and away</a:t>
            </a:r>
            <a:r>
              <a:rPr lang="en-US" dirty="0"/>
              <a:t> from the highest point of the structure. </a:t>
            </a:r>
          </a:p>
          <a:p>
            <a:r>
              <a:rPr lang="en-US" dirty="0"/>
              <a:t>For </a:t>
            </a:r>
            <a:r>
              <a:rPr lang="en-US" b="1" dirty="0"/>
              <a:t>each one (1) foot</a:t>
            </a:r>
            <a:r>
              <a:rPr lang="en-US" dirty="0"/>
              <a:t>, or portion thereof, that the highest point of the structure exceeds twenty-eight (28) feet, the minimum required front, side, and rear </a:t>
            </a:r>
            <a:r>
              <a:rPr lang="en-US" b="1" dirty="0"/>
              <a:t>setbacks shall each be increased by one (1) foot. </a:t>
            </a:r>
          </a:p>
          <a:p>
            <a:endParaRPr lang="en-US" b="1" dirty="0"/>
          </a:p>
          <a:p>
            <a:r>
              <a:rPr lang="en-US" b="1" dirty="0"/>
              <a:t>The building has been lowered so that the only portion exceeding 28 feet is the elevator shaft, which meets the requirements listed above. Staff finds this criteria has been met. </a:t>
            </a:r>
          </a:p>
          <a:p>
            <a:pPr marL="0" indent="0">
              <a:buNone/>
            </a:pPr>
            <a:endParaRPr lang="en-US" dirty="0"/>
          </a:p>
          <a:p>
            <a:endParaRPr lang="en-US" dirty="0"/>
          </a:p>
        </p:txBody>
      </p:sp>
    </p:spTree>
    <p:extLst>
      <p:ext uri="{BB962C8B-B14F-4D97-AF65-F5344CB8AC3E}">
        <p14:creationId xmlns:p14="http://schemas.microsoft.com/office/powerpoint/2010/main" val="2104704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6F8A7-7C52-1A9A-0CA8-55CE0DBD4DB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7C7B7F4-125F-1F19-3BB2-FD870696598E}"/>
              </a:ext>
            </a:extLst>
          </p:cNvPr>
          <p:cNvSpPr>
            <a:spLocks noGrp="1"/>
          </p:cNvSpPr>
          <p:nvPr>
            <p:ph type="title"/>
          </p:nvPr>
        </p:nvSpPr>
        <p:spPr/>
        <p:txBody>
          <a:bodyPr/>
          <a:lstStyle/>
          <a:p>
            <a:r>
              <a:rPr lang="en-US" dirty="0"/>
              <a:t>CD-1 Zone - Height</a:t>
            </a:r>
          </a:p>
        </p:txBody>
      </p:sp>
      <p:sp>
        <p:nvSpPr>
          <p:cNvPr id="4" name="Footer Placeholder 3">
            <a:extLst>
              <a:ext uri="{FF2B5EF4-FFF2-40B4-BE49-F238E27FC236}">
                <a16:creationId xmlns:a16="http://schemas.microsoft.com/office/drawing/2014/main" id="{D19721E0-D790-F059-A54A-B41A17DFEA18}"/>
              </a:ext>
            </a:extLst>
          </p:cNvPr>
          <p:cNvSpPr>
            <a:spLocks noGrp="1"/>
          </p:cNvSpPr>
          <p:nvPr>
            <p:ph type="ftr" sz="quarter" idx="28"/>
          </p:nvPr>
        </p:nvSpPr>
        <p:spPr/>
        <p:txBody>
          <a:bodyPr/>
          <a:lstStyle/>
          <a:p>
            <a:r>
              <a:rPr lang="en-US" dirty="0"/>
              <a:t>23-045 – Public Hearing Appeal</a:t>
            </a:r>
          </a:p>
        </p:txBody>
      </p:sp>
      <p:sp>
        <p:nvSpPr>
          <p:cNvPr id="5" name="Slide Number Placeholder 4">
            <a:extLst>
              <a:ext uri="{FF2B5EF4-FFF2-40B4-BE49-F238E27FC236}">
                <a16:creationId xmlns:a16="http://schemas.microsoft.com/office/drawing/2014/main" id="{A9C276F2-38EB-9CDE-8E81-418888DA6055}"/>
              </a:ext>
            </a:extLst>
          </p:cNvPr>
          <p:cNvSpPr>
            <a:spLocks noGrp="1"/>
          </p:cNvSpPr>
          <p:nvPr>
            <p:ph type="sldNum" sz="quarter" idx="29"/>
          </p:nvPr>
        </p:nvSpPr>
        <p:spPr/>
        <p:txBody>
          <a:bodyPr/>
          <a:lstStyle/>
          <a:p>
            <a:fld id="{47FEACEE-25B4-4A2D-B147-27296E36371D}" type="slidenum">
              <a:rPr lang="en-US" altLang="zh-CN" smtClean="0"/>
              <a:pPr/>
              <a:t>13</a:t>
            </a:fld>
            <a:endParaRPr lang="en-US" altLang="zh-CN" dirty="0"/>
          </a:p>
        </p:txBody>
      </p:sp>
      <p:sp>
        <p:nvSpPr>
          <p:cNvPr id="3" name="Chart Placeholder 2">
            <a:extLst>
              <a:ext uri="{FF2B5EF4-FFF2-40B4-BE49-F238E27FC236}">
                <a16:creationId xmlns:a16="http://schemas.microsoft.com/office/drawing/2014/main" id="{5C9C1A29-E7D4-19AF-045B-7D1BF71BAA42}"/>
              </a:ext>
            </a:extLst>
          </p:cNvPr>
          <p:cNvSpPr>
            <a:spLocks noGrp="1"/>
          </p:cNvSpPr>
          <p:nvPr>
            <p:ph type="chart" sz="quarter" idx="27"/>
          </p:nvPr>
        </p:nvSpPr>
        <p:spPr>
          <a:xfrm>
            <a:off x="587829" y="4982198"/>
            <a:ext cx="10889796" cy="796069"/>
          </a:xfrm>
        </p:spPr>
        <p:txBody>
          <a:bodyPr/>
          <a:lstStyle/>
          <a:p>
            <a:pPr marL="0" indent="0">
              <a:buNone/>
            </a:pPr>
            <a:r>
              <a:rPr lang="en-US" b="1" dirty="0"/>
              <a:t>The building has been lowered so that the only portion exceeding 28 feet is the elevator shaft, which meets the requirements listed above. Staff finds this criteria has been met. </a:t>
            </a:r>
          </a:p>
          <a:p>
            <a:pPr marL="0" indent="0">
              <a:buNone/>
            </a:pPr>
            <a:endParaRPr lang="en-US" dirty="0"/>
          </a:p>
          <a:p>
            <a:endParaRPr lang="en-US" dirty="0"/>
          </a:p>
        </p:txBody>
      </p:sp>
      <p:pic>
        <p:nvPicPr>
          <p:cNvPr id="6" name="Picture 5">
            <a:extLst>
              <a:ext uri="{FF2B5EF4-FFF2-40B4-BE49-F238E27FC236}">
                <a16:creationId xmlns:a16="http://schemas.microsoft.com/office/drawing/2014/main" id="{1C226C51-18AE-39A1-C07B-D7BAB2002E83}"/>
              </a:ext>
            </a:extLst>
          </p:cNvPr>
          <p:cNvPicPr>
            <a:picLocks noChangeAspect="1"/>
          </p:cNvPicPr>
          <p:nvPr/>
        </p:nvPicPr>
        <p:blipFill rotWithShape="1">
          <a:blip r:embed="rId2"/>
          <a:srcRect t="5213"/>
          <a:stretch/>
        </p:blipFill>
        <p:spPr>
          <a:xfrm>
            <a:off x="901448" y="1875801"/>
            <a:ext cx="9534525" cy="2798837"/>
          </a:xfrm>
          <a:prstGeom prst="rect">
            <a:avLst/>
          </a:prstGeom>
        </p:spPr>
      </p:pic>
    </p:spTree>
    <p:extLst>
      <p:ext uri="{BB962C8B-B14F-4D97-AF65-F5344CB8AC3E}">
        <p14:creationId xmlns:p14="http://schemas.microsoft.com/office/powerpoint/2010/main" val="127973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6EC6F6-F346-241D-C2AD-CEA21AF2E091}"/>
              </a:ext>
            </a:extLst>
          </p:cNvPr>
          <p:cNvSpPr>
            <a:spLocks noGrp="1"/>
          </p:cNvSpPr>
          <p:nvPr>
            <p:ph type="title"/>
          </p:nvPr>
        </p:nvSpPr>
        <p:spPr/>
        <p:txBody>
          <a:bodyPr/>
          <a:lstStyle/>
          <a:p>
            <a:r>
              <a:rPr lang="en-US" dirty="0"/>
              <a:t>Conditional Use Permit</a:t>
            </a:r>
          </a:p>
        </p:txBody>
      </p:sp>
      <p:sp>
        <p:nvSpPr>
          <p:cNvPr id="4" name="Footer Placeholder 3">
            <a:extLst>
              <a:ext uri="{FF2B5EF4-FFF2-40B4-BE49-F238E27FC236}">
                <a16:creationId xmlns:a16="http://schemas.microsoft.com/office/drawing/2014/main" id="{8FD23934-4A07-2183-483D-999C4EEC4F76}"/>
              </a:ext>
            </a:extLst>
          </p:cNvPr>
          <p:cNvSpPr>
            <a:spLocks noGrp="1"/>
          </p:cNvSpPr>
          <p:nvPr>
            <p:ph type="ftr" sz="quarter" idx="28"/>
          </p:nvPr>
        </p:nvSpPr>
        <p:spPr/>
        <p:txBody>
          <a:bodyPr/>
          <a:lstStyle/>
          <a:p>
            <a:r>
              <a:rPr lang="en-US" dirty="0"/>
              <a:t>23-045 – Public Hearing Appeal</a:t>
            </a:r>
          </a:p>
        </p:txBody>
      </p:sp>
      <p:sp>
        <p:nvSpPr>
          <p:cNvPr id="5" name="Slide Number Placeholder 4">
            <a:extLst>
              <a:ext uri="{FF2B5EF4-FFF2-40B4-BE49-F238E27FC236}">
                <a16:creationId xmlns:a16="http://schemas.microsoft.com/office/drawing/2014/main" id="{EFE20B9D-3E1B-ACAC-E328-901AE7E6D939}"/>
              </a:ext>
            </a:extLst>
          </p:cNvPr>
          <p:cNvSpPr>
            <a:spLocks noGrp="1"/>
          </p:cNvSpPr>
          <p:nvPr>
            <p:ph type="sldNum" sz="quarter" idx="29"/>
          </p:nvPr>
        </p:nvSpPr>
        <p:spPr/>
        <p:txBody>
          <a:bodyPr/>
          <a:lstStyle/>
          <a:p>
            <a:fld id="{47FEACEE-25B4-4A2D-B147-27296E36371D}" type="slidenum">
              <a:rPr lang="en-US" altLang="zh-CN" smtClean="0"/>
              <a:pPr/>
              <a:t>14</a:t>
            </a:fld>
            <a:endParaRPr lang="en-US" altLang="zh-CN" dirty="0"/>
          </a:p>
        </p:txBody>
      </p:sp>
      <p:sp>
        <p:nvSpPr>
          <p:cNvPr id="3" name="Chart Placeholder 2">
            <a:extLst>
              <a:ext uri="{FF2B5EF4-FFF2-40B4-BE49-F238E27FC236}">
                <a16:creationId xmlns:a16="http://schemas.microsoft.com/office/drawing/2014/main" id="{56ED1EB9-EC9D-6913-E263-6F0CBC1098B0}"/>
              </a:ext>
            </a:extLst>
          </p:cNvPr>
          <p:cNvSpPr>
            <a:spLocks noGrp="1"/>
          </p:cNvSpPr>
          <p:nvPr>
            <p:ph type="chart" sz="quarter" idx="27"/>
          </p:nvPr>
        </p:nvSpPr>
        <p:spPr/>
        <p:txBody>
          <a:bodyPr/>
          <a:lstStyle/>
          <a:p>
            <a:pPr marL="0" indent="0">
              <a:buNone/>
            </a:pPr>
            <a:r>
              <a:rPr lang="en-US" dirty="0"/>
              <a:t>Request is for a hotel and commercial retail sales and services, conditional uses in the CD-1 Zone. </a:t>
            </a:r>
          </a:p>
          <a:p>
            <a:r>
              <a:rPr lang="en-US" b="1" dirty="0"/>
              <a:t>Comprehensive Plan: </a:t>
            </a:r>
            <a:r>
              <a:rPr lang="en-US" dirty="0"/>
              <a:t>Tourist Commercial use</a:t>
            </a:r>
            <a:endParaRPr lang="en-US" b="1" dirty="0"/>
          </a:p>
          <a:p>
            <a:r>
              <a:rPr lang="en-US" b="1" dirty="0"/>
              <a:t>Dimensional Standards and Purpose: </a:t>
            </a:r>
            <a:r>
              <a:rPr lang="en-US" dirty="0"/>
              <a:t>CD-1 Zone, 23.2-acre site</a:t>
            </a:r>
          </a:p>
          <a:p>
            <a:r>
              <a:rPr lang="en-US" b="1" dirty="0"/>
              <a:t>Adequate Size: </a:t>
            </a:r>
            <a:r>
              <a:rPr lang="en-US" dirty="0"/>
              <a:t>23.2-acre site leaving 80% open space</a:t>
            </a:r>
          </a:p>
          <a:p>
            <a:r>
              <a:rPr lang="en-US" b="1" dirty="0"/>
              <a:t>Site Characteristics:</a:t>
            </a:r>
            <a:r>
              <a:rPr lang="en-US" dirty="0"/>
              <a:t> Utilizing topography of the site, only 8.5% is used for development</a:t>
            </a:r>
            <a:endParaRPr lang="en-US" b="1" dirty="0"/>
          </a:p>
          <a:p>
            <a:r>
              <a:rPr lang="en-US" b="1" dirty="0"/>
              <a:t>Public Facilities:</a:t>
            </a:r>
            <a:r>
              <a:rPr lang="en-US" dirty="0"/>
              <a:t> Water, sewer, transportation, storm drainage</a:t>
            </a:r>
            <a:endParaRPr lang="en-US" b="1" dirty="0"/>
          </a:p>
          <a:p>
            <a:r>
              <a:rPr lang="en-US" b="1" dirty="0"/>
              <a:t>Neighborhood Impact: </a:t>
            </a:r>
            <a:r>
              <a:rPr lang="en-US" dirty="0"/>
              <a:t>Applicant will provide buffering, structures are located far from property lines. </a:t>
            </a:r>
          </a:p>
          <a:p>
            <a:endParaRPr lang="en-US" b="1" dirty="0"/>
          </a:p>
          <a:p>
            <a:pPr marL="0" indent="0">
              <a:buNone/>
            </a:pPr>
            <a:r>
              <a:rPr lang="en-US" b="1" dirty="0"/>
              <a:t>Staff finds there is sufficient evidence in the record to meet criteria. Conditions added: two-year approval, construction traffic mitigation plan, storm drainage mitigation plan.</a:t>
            </a:r>
          </a:p>
        </p:txBody>
      </p:sp>
    </p:spTree>
    <p:extLst>
      <p:ext uri="{BB962C8B-B14F-4D97-AF65-F5344CB8AC3E}">
        <p14:creationId xmlns:p14="http://schemas.microsoft.com/office/powerpoint/2010/main" val="164028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8367C-3715-D6FA-A5BA-EB328896953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6EB7FDA6-E1C1-344B-6F72-982CF32CD8EA}"/>
              </a:ext>
            </a:extLst>
          </p:cNvPr>
          <p:cNvSpPr>
            <a:spLocks noGrp="1"/>
          </p:cNvSpPr>
          <p:nvPr>
            <p:ph type="title"/>
          </p:nvPr>
        </p:nvSpPr>
        <p:spPr/>
        <p:txBody>
          <a:bodyPr/>
          <a:lstStyle/>
          <a:p>
            <a:r>
              <a:rPr lang="en-US" dirty="0"/>
              <a:t>Public Facilities - Water</a:t>
            </a:r>
          </a:p>
        </p:txBody>
      </p:sp>
      <p:sp>
        <p:nvSpPr>
          <p:cNvPr id="4" name="Footer Placeholder 3">
            <a:extLst>
              <a:ext uri="{FF2B5EF4-FFF2-40B4-BE49-F238E27FC236}">
                <a16:creationId xmlns:a16="http://schemas.microsoft.com/office/drawing/2014/main" id="{4B16AEE8-A443-9164-D8E8-D61F34D2CEF9}"/>
              </a:ext>
            </a:extLst>
          </p:cNvPr>
          <p:cNvSpPr>
            <a:spLocks noGrp="1"/>
          </p:cNvSpPr>
          <p:nvPr>
            <p:ph type="ftr" sz="quarter" idx="28"/>
          </p:nvPr>
        </p:nvSpPr>
        <p:spPr/>
        <p:txBody>
          <a:bodyPr/>
          <a:lstStyle/>
          <a:p>
            <a:r>
              <a:rPr lang="en-US" dirty="0"/>
              <a:t>23-045 – Public Hearing Appeal</a:t>
            </a:r>
          </a:p>
        </p:txBody>
      </p:sp>
      <p:sp>
        <p:nvSpPr>
          <p:cNvPr id="5" name="Slide Number Placeholder 4">
            <a:extLst>
              <a:ext uri="{FF2B5EF4-FFF2-40B4-BE49-F238E27FC236}">
                <a16:creationId xmlns:a16="http://schemas.microsoft.com/office/drawing/2014/main" id="{2A5FD0CA-4B11-C0A1-6DD7-080E8F2639D3}"/>
              </a:ext>
            </a:extLst>
          </p:cNvPr>
          <p:cNvSpPr>
            <a:spLocks noGrp="1"/>
          </p:cNvSpPr>
          <p:nvPr>
            <p:ph type="sldNum" sz="quarter" idx="29"/>
          </p:nvPr>
        </p:nvSpPr>
        <p:spPr/>
        <p:txBody>
          <a:bodyPr/>
          <a:lstStyle/>
          <a:p>
            <a:fld id="{47FEACEE-25B4-4A2D-B147-27296E36371D}" type="slidenum">
              <a:rPr lang="en-US" altLang="zh-CN" smtClean="0"/>
              <a:pPr/>
              <a:t>15</a:t>
            </a:fld>
            <a:endParaRPr lang="en-US" altLang="zh-CN" dirty="0"/>
          </a:p>
        </p:txBody>
      </p:sp>
      <p:sp>
        <p:nvSpPr>
          <p:cNvPr id="3" name="Chart Placeholder 2">
            <a:extLst>
              <a:ext uri="{FF2B5EF4-FFF2-40B4-BE49-F238E27FC236}">
                <a16:creationId xmlns:a16="http://schemas.microsoft.com/office/drawing/2014/main" id="{0CCAA112-E863-771C-FA1F-EB8E3631D78F}"/>
              </a:ext>
            </a:extLst>
          </p:cNvPr>
          <p:cNvSpPr>
            <a:spLocks noGrp="1"/>
          </p:cNvSpPr>
          <p:nvPr>
            <p:ph type="chart" sz="quarter" idx="27"/>
          </p:nvPr>
        </p:nvSpPr>
        <p:spPr/>
        <p:txBody>
          <a:bodyPr/>
          <a:lstStyle/>
          <a:p>
            <a:r>
              <a:rPr lang="en-US" b="1" dirty="0"/>
              <a:t>City Water Master Plan, 2022: </a:t>
            </a:r>
            <a:r>
              <a:rPr lang="en-US" dirty="0"/>
              <a:t>Plan to cover 20-year growth period. Evaluates system performance and identifies potential deficiencies. City has sufficient water rights and water plan capacity. City lacks raw water storage. City engineer confirms current potable water supply is sufficient to serve the proposed use. </a:t>
            </a:r>
          </a:p>
          <a:p>
            <a:r>
              <a:rPr lang="en-US" b="1" dirty="0"/>
              <a:t>Water line on Beach Loop may need to be upgraded. SDC payments will be used for </a:t>
            </a:r>
            <a:r>
              <a:rPr lang="en-US" b="1"/>
              <a:t>impacts created by new development. </a:t>
            </a:r>
            <a:r>
              <a:rPr lang="en-US" b="1" dirty="0"/>
              <a:t>There is sufficient water capacity to serve the use.</a:t>
            </a:r>
          </a:p>
        </p:txBody>
      </p:sp>
    </p:spTree>
    <p:extLst>
      <p:ext uri="{BB962C8B-B14F-4D97-AF65-F5344CB8AC3E}">
        <p14:creationId xmlns:p14="http://schemas.microsoft.com/office/powerpoint/2010/main" val="126865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60F6C-2F8F-9095-4324-39987076074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2EB1F81-60E1-F240-D303-9AE4A8815664}"/>
              </a:ext>
            </a:extLst>
          </p:cNvPr>
          <p:cNvSpPr>
            <a:spLocks noGrp="1"/>
          </p:cNvSpPr>
          <p:nvPr>
            <p:ph type="title"/>
          </p:nvPr>
        </p:nvSpPr>
        <p:spPr/>
        <p:txBody>
          <a:bodyPr/>
          <a:lstStyle/>
          <a:p>
            <a:r>
              <a:rPr lang="en-US" dirty="0"/>
              <a:t>Public Facilities - Transportation</a:t>
            </a:r>
          </a:p>
        </p:txBody>
      </p:sp>
      <p:sp>
        <p:nvSpPr>
          <p:cNvPr id="4" name="Footer Placeholder 3">
            <a:extLst>
              <a:ext uri="{FF2B5EF4-FFF2-40B4-BE49-F238E27FC236}">
                <a16:creationId xmlns:a16="http://schemas.microsoft.com/office/drawing/2014/main" id="{18DD2C11-21CB-0606-0550-7442B24ADCFF}"/>
              </a:ext>
            </a:extLst>
          </p:cNvPr>
          <p:cNvSpPr>
            <a:spLocks noGrp="1"/>
          </p:cNvSpPr>
          <p:nvPr>
            <p:ph type="ftr" sz="quarter" idx="28"/>
          </p:nvPr>
        </p:nvSpPr>
        <p:spPr/>
        <p:txBody>
          <a:bodyPr/>
          <a:lstStyle/>
          <a:p>
            <a:r>
              <a:rPr lang="en-US" dirty="0"/>
              <a:t>23-045 – Public Hearing Appeal</a:t>
            </a:r>
          </a:p>
        </p:txBody>
      </p:sp>
      <p:sp>
        <p:nvSpPr>
          <p:cNvPr id="5" name="Slide Number Placeholder 4">
            <a:extLst>
              <a:ext uri="{FF2B5EF4-FFF2-40B4-BE49-F238E27FC236}">
                <a16:creationId xmlns:a16="http://schemas.microsoft.com/office/drawing/2014/main" id="{18F4A51A-3FD1-F9A0-52E5-E46E64748A65}"/>
              </a:ext>
            </a:extLst>
          </p:cNvPr>
          <p:cNvSpPr>
            <a:spLocks noGrp="1"/>
          </p:cNvSpPr>
          <p:nvPr>
            <p:ph type="sldNum" sz="quarter" idx="29"/>
          </p:nvPr>
        </p:nvSpPr>
        <p:spPr/>
        <p:txBody>
          <a:bodyPr/>
          <a:lstStyle/>
          <a:p>
            <a:fld id="{47FEACEE-25B4-4A2D-B147-27296E36371D}" type="slidenum">
              <a:rPr lang="en-US" altLang="zh-CN" smtClean="0"/>
              <a:pPr/>
              <a:t>16</a:t>
            </a:fld>
            <a:endParaRPr lang="en-US" altLang="zh-CN" dirty="0"/>
          </a:p>
        </p:txBody>
      </p:sp>
      <p:pic>
        <p:nvPicPr>
          <p:cNvPr id="2" name="Chart Placeholder 1">
            <a:extLst>
              <a:ext uri="{FF2B5EF4-FFF2-40B4-BE49-F238E27FC236}">
                <a16:creationId xmlns:a16="http://schemas.microsoft.com/office/drawing/2014/main" id="{30A26AB9-ACAA-0BB7-918C-DED4E004E495}"/>
              </a:ext>
            </a:extLst>
          </p:cNvPr>
          <p:cNvPicPr>
            <a:picLocks noGrp="1" noChangeAspect="1"/>
          </p:cNvPicPr>
          <p:nvPr>
            <p:ph type="chart" sz="quarter" idx="27"/>
          </p:nvPr>
        </p:nvPicPr>
        <p:blipFill>
          <a:blip r:embed="rId2">
            <a:extLst>
              <a:ext uri="{28A0092B-C50C-407E-A947-70E740481C1C}">
                <a14:useLocalDpi xmlns:a14="http://schemas.microsoft.com/office/drawing/2010/main" val="0"/>
              </a:ext>
            </a:extLst>
          </a:blip>
          <a:srcRect/>
          <a:stretch>
            <a:fillRect/>
          </a:stretch>
        </p:blipFill>
        <p:spPr bwMode="auto">
          <a:xfrm>
            <a:off x="4599432" y="1901573"/>
            <a:ext cx="6897063" cy="2914286"/>
          </a:xfrm>
          <a:prstGeom prst="rect">
            <a:avLst/>
          </a:prstGeom>
          <a:noFill/>
          <a:ln>
            <a:noFill/>
          </a:ln>
        </p:spPr>
      </p:pic>
      <p:sp>
        <p:nvSpPr>
          <p:cNvPr id="6" name="TextBox 5">
            <a:extLst>
              <a:ext uri="{FF2B5EF4-FFF2-40B4-BE49-F238E27FC236}">
                <a16:creationId xmlns:a16="http://schemas.microsoft.com/office/drawing/2014/main" id="{1E10B0BD-26EC-4CAB-0372-A5B3B76DA552}"/>
              </a:ext>
            </a:extLst>
          </p:cNvPr>
          <p:cNvSpPr txBox="1"/>
          <p:nvPr/>
        </p:nvSpPr>
        <p:spPr>
          <a:xfrm>
            <a:off x="587829" y="1622510"/>
            <a:ext cx="3623953" cy="2246769"/>
          </a:xfrm>
          <a:prstGeom prst="rect">
            <a:avLst/>
          </a:prstGeom>
        </p:spPr>
        <p:txBody>
          <a:bodyPr wrap="square" rtlCol="0">
            <a:spAutoFit/>
          </a:bodyPr>
          <a:lstStyle/>
          <a:p>
            <a:pPr marL="0" indent="0">
              <a:lnSpc>
                <a:spcPct val="100000"/>
              </a:lnSpc>
              <a:spcBef>
                <a:spcPts val="0"/>
              </a:spcBef>
              <a:buFontTx/>
              <a:buNone/>
            </a:pPr>
            <a:r>
              <a:rPr lang="en-US" sz="2000" dirty="0">
                <a:solidFill>
                  <a:schemeClr val="accent6"/>
                </a:solidFill>
              </a:rPr>
              <a:t>Table shows “build” and “no build” scenarios with the mobility standards set by the City of Bandon and ODOT. In the build scenario, LOS and v/c are maintained at or below those standards. </a:t>
            </a:r>
          </a:p>
        </p:txBody>
      </p:sp>
    </p:spTree>
    <p:extLst>
      <p:ext uri="{BB962C8B-B14F-4D97-AF65-F5344CB8AC3E}">
        <p14:creationId xmlns:p14="http://schemas.microsoft.com/office/powerpoint/2010/main" val="16986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3574F-12D5-13A6-E1BE-3A276C1BFAF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03FA02C-3CDC-5955-744C-C21E1FC0FA8B}"/>
              </a:ext>
            </a:extLst>
          </p:cNvPr>
          <p:cNvSpPr>
            <a:spLocks noGrp="1"/>
          </p:cNvSpPr>
          <p:nvPr>
            <p:ph type="title"/>
          </p:nvPr>
        </p:nvSpPr>
        <p:spPr>
          <a:xfrm>
            <a:off x="587829" y="507076"/>
            <a:ext cx="4172707" cy="1115434"/>
          </a:xfrm>
        </p:spPr>
        <p:txBody>
          <a:bodyPr/>
          <a:lstStyle/>
          <a:p>
            <a:r>
              <a:rPr lang="en-US" dirty="0"/>
              <a:t>Public Facilities - Transportation</a:t>
            </a:r>
          </a:p>
        </p:txBody>
      </p:sp>
      <p:sp>
        <p:nvSpPr>
          <p:cNvPr id="4" name="Footer Placeholder 3">
            <a:extLst>
              <a:ext uri="{FF2B5EF4-FFF2-40B4-BE49-F238E27FC236}">
                <a16:creationId xmlns:a16="http://schemas.microsoft.com/office/drawing/2014/main" id="{DD7FE8FA-F08D-EF6B-2EA1-8534AD1E6984}"/>
              </a:ext>
            </a:extLst>
          </p:cNvPr>
          <p:cNvSpPr>
            <a:spLocks noGrp="1"/>
          </p:cNvSpPr>
          <p:nvPr>
            <p:ph type="ftr" sz="quarter" idx="28"/>
          </p:nvPr>
        </p:nvSpPr>
        <p:spPr/>
        <p:txBody>
          <a:bodyPr/>
          <a:lstStyle/>
          <a:p>
            <a:r>
              <a:rPr lang="en-US" dirty="0"/>
              <a:t>23-045 – Public Hearing Appeal</a:t>
            </a:r>
          </a:p>
        </p:txBody>
      </p:sp>
      <p:sp>
        <p:nvSpPr>
          <p:cNvPr id="5" name="Slide Number Placeholder 4">
            <a:extLst>
              <a:ext uri="{FF2B5EF4-FFF2-40B4-BE49-F238E27FC236}">
                <a16:creationId xmlns:a16="http://schemas.microsoft.com/office/drawing/2014/main" id="{8C98CF6B-0112-CF27-DCD7-31E248AAB3A2}"/>
              </a:ext>
            </a:extLst>
          </p:cNvPr>
          <p:cNvSpPr>
            <a:spLocks noGrp="1"/>
          </p:cNvSpPr>
          <p:nvPr>
            <p:ph type="sldNum" sz="quarter" idx="29"/>
          </p:nvPr>
        </p:nvSpPr>
        <p:spPr/>
        <p:txBody>
          <a:bodyPr/>
          <a:lstStyle/>
          <a:p>
            <a:fld id="{47FEACEE-25B4-4A2D-B147-27296E36371D}" type="slidenum">
              <a:rPr lang="en-US" altLang="zh-CN" smtClean="0"/>
              <a:pPr/>
              <a:t>17</a:t>
            </a:fld>
            <a:endParaRPr lang="en-US" altLang="zh-CN" dirty="0"/>
          </a:p>
        </p:txBody>
      </p:sp>
      <p:sp>
        <p:nvSpPr>
          <p:cNvPr id="7" name="Chart Placeholder 6">
            <a:extLst>
              <a:ext uri="{FF2B5EF4-FFF2-40B4-BE49-F238E27FC236}">
                <a16:creationId xmlns:a16="http://schemas.microsoft.com/office/drawing/2014/main" id="{FC47EC3E-BC98-0F62-38DA-94DF60CBABCE}"/>
              </a:ext>
            </a:extLst>
          </p:cNvPr>
          <p:cNvSpPr>
            <a:spLocks noGrp="1"/>
          </p:cNvSpPr>
          <p:nvPr>
            <p:ph type="chart" sz="quarter" idx="27"/>
          </p:nvPr>
        </p:nvSpPr>
        <p:spPr>
          <a:xfrm>
            <a:off x="587829" y="1838227"/>
            <a:ext cx="4248122" cy="3842894"/>
          </a:xfrm>
        </p:spPr>
        <p:txBody>
          <a:bodyPr/>
          <a:lstStyle/>
          <a:p>
            <a:r>
              <a:rPr lang="en-US" dirty="0"/>
              <a:t>Many requests asking to provide a connection from Face Rock to 20</a:t>
            </a:r>
            <a:r>
              <a:rPr lang="en-US" baseline="30000" dirty="0"/>
              <a:t>th</a:t>
            </a:r>
            <a:r>
              <a:rPr lang="en-US" dirty="0"/>
              <a:t> St to Highway 101 (a planned future collector). </a:t>
            </a:r>
          </a:p>
          <a:p>
            <a:r>
              <a:rPr lang="en-US" dirty="0"/>
              <a:t>If the Council agrees with TIA and finds that the increase in traffic does not exceed mobility standards, then an off-site improvement requirement would be an unlawful exaction. </a:t>
            </a:r>
          </a:p>
          <a:p>
            <a:r>
              <a:rPr lang="en-US" dirty="0"/>
              <a:t>Construction traffic mitigation plan</a:t>
            </a:r>
          </a:p>
        </p:txBody>
      </p:sp>
      <p:pic>
        <p:nvPicPr>
          <p:cNvPr id="9" name="Picture 8">
            <a:extLst>
              <a:ext uri="{FF2B5EF4-FFF2-40B4-BE49-F238E27FC236}">
                <a16:creationId xmlns:a16="http://schemas.microsoft.com/office/drawing/2014/main" id="{7D351BA9-9F83-1785-8015-E40DA163B98C}"/>
              </a:ext>
            </a:extLst>
          </p:cNvPr>
          <p:cNvPicPr>
            <a:picLocks noChangeAspect="1"/>
          </p:cNvPicPr>
          <p:nvPr/>
        </p:nvPicPr>
        <p:blipFill>
          <a:blip r:embed="rId2"/>
          <a:stretch>
            <a:fillRect/>
          </a:stretch>
        </p:blipFill>
        <p:spPr>
          <a:xfrm>
            <a:off x="5123130" y="165377"/>
            <a:ext cx="6792731" cy="5620534"/>
          </a:xfrm>
          <a:prstGeom prst="rect">
            <a:avLst/>
          </a:prstGeom>
        </p:spPr>
      </p:pic>
    </p:spTree>
    <p:extLst>
      <p:ext uri="{BB962C8B-B14F-4D97-AF65-F5344CB8AC3E}">
        <p14:creationId xmlns:p14="http://schemas.microsoft.com/office/powerpoint/2010/main" val="3747569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6EC6F6-F346-241D-C2AD-CEA21AF2E091}"/>
              </a:ext>
            </a:extLst>
          </p:cNvPr>
          <p:cNvSpPr>
            <a:spLocks noGrp="1"/>
          </p:cNvSpPr>
          <p:nvPr>
            <p:ph type="title"/>
          </p:nvPr>
        </p:nvSpPr>
        <p:spPr/>
        <p:txBody>
          <a:bodyPr/>
          <a:lstStyle/>
          <a:p>
            <a:r>
              <a:rPr lang="en-US" dirty="0"/>
              <a:t>Plan Review</a:t>
            </a:r>
          </a:p>
        </p:txBody>
      </p:sp>
      <p:sp>
        <p:nvSpPr>
          <p:cNvPr id="4" name="Footer Placeholder 3">
            <a:extLst>
              <a:ext uri="{FF2B5EF4-FFF2-40B4-BE49-F238E27FC236}">
                <a16:creationId xmlns:a16="http://schemas.microsoft.com/office/drawing/2014/main" id="{8FD23934-4A07-2183-483D-999C4EEC4F76}"/>
              </a:ext>
            </a:extLst>
          </p:cNvPr>
          <p:cNvSpPr>
            <a:spLocks noGrp="1"/>
          </p:cNvSpPr>
          <p:nvPr>
            <p:ph type="ftr" sz="quarter" idx="28"/>
          </p:nvPr>
        </p:nvSpPr>
        <p:spPr/>
        <p:txBody>
          <a:bodyPr/>
          <a:lstStyle/>
          <a:p>
            <a:r>
              <a:rPr lang="en-US" dirty="0"/>
              <a:t>23-045 – Public Hearing Appeal</a:t>
            </a:r>
          </a:p>
        </p:txBody>
      </p:sp>
      <p:sp>
        <p:nvSpPr>
          <p:cNvPr id="5" name="Slide Number Placeholder 4">
            <a:extLst>
              <a:ext uri="{FF2B5EF4-FFF2-40B4-BE49-F238E27FC236}">
                <a16:creationId xmlns:a16="http://schemas.microsoft.com/office/drawing/2014/main" id="{EFE20B9D-3E1B-ACAC-E328-901AE7E6D939}"/>
              </a:ext>
            </a:extLst>
          </p:cNvPr>
          <p:cNvSpPr>
            <a:spLocks noGrp="1"/>
          </p:cNvSpPr>
          <p:nvPr>
            <p:ph type="sldNum" sz="quarter" idx="29"/>
          </p:nvPr>
        </p:nvSpPr>
        <p:spPr/>
        <p:txBody>
          <a:bodyPr/>
          <a:lstStyle/>
          <a:p>
            <a:fld id="{47FEACEE-25B4-4A2D-B147-27296E36371D}" type="slidenum">
              <a:rPr lang="en-US" altLang="zh-CN" smtClean="0"/>
              <a:pPr/>
              <a:t>18</a:t>
            </a:fld>
            <a:endParaRPr lang="en-US" altLang="zh-CN" dirty="0"/>
          </a:p>
        </p:txBody>
      </p:sp>
      <p:sp>
        <p:nvSpPr>
          <p:cNvPr id="3" name="Chart Placeholder 2">
            <a:extLst>
              <a:ext uri="{FF2B5EF4-FFF2-40B4-BE49-F238E27FC236}">
                <a16:creationId xmlns:a16="http://schemas.microsoft.com/office/drawing/2014/main" id="{56ED1EB9-EC9D-6913-E263-6F0CBC1098B0}"/>
              </a:ext>
            </a:extLst>
          </p:cNvPr>
          <p:cNvSpPr>
            <a:spLocks noGrp="1"/>
          </p:cNvSpPr>
          <p:nvPr>
            <p:ph type="chart" sz="quarter" idx="27"/>
          </p:nvPr>
        </p:nvSpPr>
        <p:spPr/>
        <p:txBody>
          <a:bodyPr/>
          <a:lstStyle/>
          <a:p>
            <a:r>
              <a:rPr lang="en-US" b="1" dirty="0"/>
              <a:t>Signs: </a:t>
            </a:r>
            <a:r>
              <a:rPr lang="en-US" dirty="0"/>
              <a:t>Requesting two signs – one at main entrance (Beach Loop) and one at side entrance (Face Rock Drive). </a:t>
            </a:r>
          </a:p>
          <a:p>
            <a:r>
              <a:rPr lang="en-US" b="1" dirty="0"/>
              <a:t>Commercial Design Standards:</a:t>
            </a:r>
            <a:r>
              <a:rPr lang="en-US" dirty="0"/>
              <a:t> Landscaping plan, screening, lighting, pedestrian amenities, building facades, roof pitch</a:t>
            </a:r>
          </a:p>
          <a:p>
            <a:r>
              <a:rPr lang="en-US" b="1" dirty="0"/>
              <a:t>Parking: </a:t>
            </a:r>
            <a:r>
              <a:rPr lang="en-US" dirty="0"/>
              <a:t>Providing 178 vehicle parking spaces and 9 RV parking spaces.</a:t>
            </a:r>
          </a:p>
          <a:p>
            <a:endParaRPr lang="en-US" b="1" dirty="0"/>
          </a:p>
          <a:p>
            <a:endParaRPr lang="en-US" b="1" dirty="0"/>
          </a:p>
          <a:p>
            <a:pPr marL="0" indent="0">
              <a:buNone/>
            </a:pPr>
            <a:r>
              <a:rPr lang="en-US" b="1" dirty="0"/>
              <a:t>Conditions added: Signs, lighting, landscaping, screening, parking lot standards</a:t>
            </a:r>
          </a:p>
        </p:txBody>
      </p:sp>
    </p:spTree>
    <p:extLst>
      <p:ext uri="{BB962C8B-B14F-4D97-AF65-F5344CB8AC3E}">
        <p14:creationId xmlns:p14="http://schemas.microsoft.com/office/powerpoint/2010/main" val="236107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7855-7F9C-C27E-414F-BBC177C388BB}"/>
              </a:ext>
            </a:extLst>
          </p:cNvPr>
          <p:cNvSpPr>
            <a:spLocks noGrp="1"/>
          </p:cNvSpPr>
          <p:nvPr>
            <p:ph type="title"/>
          </p:nvPr>
        </p:nvSpPr>
        <p:spPr/>
        <p:txBody>
          <a:bodyPr/>
          <a:lstStyle/>
          <a:p>
            <a:r>
              <a:rPr lang="en-US" dirty="0"/>
              <a:t>Signs</a:t>
            </a:r>
          </a:p>
        </p:txBody>
      </p:sp>
      <p:sp>
        <p:nvSpPr>
          <p:cNvPr id="4" name="Footer Placeholder 3">
            <a:extLst>
              <a:ext uri="{FF2B5EF4-FFF2-40B4-BE49-F238E27FC236}">
                <a16:creationId xmlns:a16="http://schemas.microsoft.com/office/drawing/2014/main" id="{B9511240-3539-D018-F87F-F417596FD1EF}"/>
              </a:ext>
            </a:extLst>
          </p:cNvPr>
          <p:cNvSpPr>
            <a:spLocks noGrp="1"/>
          </p:cNvSpPr>
          <p:nvPr>
            <p:ph type="ftr" sz="quarter" idx="28"/>
          </p:nvPr>
        </p:nvSpPr>
        <p:spPr/>
        <p:txBody>
          <a:bodyPr/>
          <a:lstStyle/>
          <a:p>
            <a:r>
              <a:rPr lang="en-US" dirty="0"/>
              <a:t>23-045 – Public Hearing Appeal</a:t>
            </a:r>
          </a:p>
        </p:txBody>
      </p:sp>
      <p:sp>
        <p:nvSpPr>
          <p:cNvPr id="5" name="Slide Number Placeholder 4">
            <a:extLst>
              <a:ext uri="{FF2B5EF4-FFF2-40B4-BE49-F238E27FC236}">
                <a16:creationId xmlns:a16="http://schemas.microsoft.com/office/drawing/2014/main" id="{8EEED13B-849E-6C68-181B-EEC6958C39C1}"/>
              </a:ext>
            </a:extLst>
          </p:cNvPr>
          <p:cNvSpPr>
            <a:spLocks noGrp="1"/>
          </p:cNvSpPr>
          <p:nvPr>
            <p:ph type="sldNum" sz="quarter" idx="29"/>
          </p:nvPr>
        </p:nvSpPr>
        <p:spPr/>
        <p:txBody>
          <a:bodyPr/>
          <a:lstStyle/>
          <a:p>
            <a:fld id="{47FEACEE-25B4-4A2D-B147-27296E36371D}" type="slidenum">
              <a:rPr lang="en-US" altLang="zh-CN" smtClean="0"/>
              <a:pPr/>
              <a:t>19</a:t>
            </a:fld>
            <a:endParaRPr lang="en-US" altLang="zh-CN" dirty="0"/>
          </a:p>
        </p:txBody>
      </p:sp>
      <p:pic>
        <p:nvPicPr>
          <p:cNvPr id="7" name="Picture 6">
            <a:extLst>
              <a:ext uri="{FF2B5EF4-FFF2-40B4-BE49-F238E27FC236}">
                <a16:creationId xmlns:a16="http://schemas.microsoft.com/office/drawing/2014/main" id="{D8B8F8D8-034F-3C75-15C3-7BC40FFB40BD}"/>
              </a:ext>
            </a:extLst>
          </p:cNvPr>
          <p:cNvPicPr>
            <a:picLocks noChangeAspect="1"/>
          </p:cNvPicPr>
          <p:nvPr/>
        </p:nvPicPr>
        <p:blipFill rotWithShape="1">
          <a:blip r:embed="rId2"/>
          <a:srcRect b="4755"/>
          <a:stretch/>
        </p:blipFill>
        <p:spPr>
          <a:xfrm>
            <a:off x="587829" y="3021380"/>
            <a:ext cx="8524875" cy="3120802"/>
          </a:xfrm>
          <a:prstGeom prst="rect">
            <a:avLst/>
          </a:prstGeom>
        </p:spPr>
      </p:pic>
      <p:pic>
        <p:nvPicPr>
          <p:cNvPr id="9" name="Picture 8">
            <a:extLst>
              <a:ext uri="{FF2B5EF4-FFF2-40B4-BE49-F238E27FC236}">
                <a16:creationId xmlns:a16="http://schemas.microsoft.com/office/drawing/2014/main" id="{42857DF3-4749-CFD9-D9AB-20ED9BA2C51A}"/>
              </a:ext>
            </a:extLst>
          </p:cNvPr>
          <p:cNvPicPr>
            <a:picLocks noChangeAspect="1"/>
          </p:cNvPicPr>
          <p:nvPr/>
        </p:nvPicPr>
        <p:blipFill>
          <a:blip r:embed="rId3"/>
          <a:stretch>
            <a:fillRect/>
          </a:stretch>
        </p:blipFill>
        <p:spPr>
          <a:xfrm>
            <a:off x="2248909" y="560472"/>
            <a:ext cx="9763125" cy="2124075"/>
          </a:xfrm>
          <a:prstGeom prst="rect">
            <a:avLst/>
          </a:prstGeom>
        </p:spPr>
      </p:pic>
    </p:spTree>
    <p:extLst>
      <p:ext uri="{BB962C8B-B14F-4D97-AF65-F5344CB8AC3E}">
        <p14:creationId xmlns:p14="http://schemas.microsoft.com/office/powerpoint/2010/main" val="218194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DF64211-DCD8-B458-DBD2-EBDA7AE3396F}"/>
              </a:ext>
            </a:extLst>
          </p:cNvPr>
          <p:cNvSpPr>
            <a:spLocks noGrp="1"/>
          </p:cNvSpPr>
          <p:nvPr>
            <p:ph type="title"/>
          </p:nvPr>
        </p:nvSpPr>
        <p:spPr/>
        <p:txBody>
          <a:bodyPr/>
          <a:lstStyle/>
          <a:p>
            <a:r>
              <a:rPr lang="en-US" altLang="zh-CN" dirty="0"/>
              <a:t>Overview</a:t>
            </a:r>
            <a:endParaRPr lang="en-US" dirty="0"/>
          </a:p>
        </p:txBody>
      </p:sp>
      <p:sp>
        <p:nvSpPr>
          <p:cNvPr id="21" name="Footer Placeholder 19">
            <a:extLst>
              <a:ext uri="{FF2B5EF4-FFF2-40B4-BE49-F238E27FC236}">
                <a16:creationId xmlns:a16="http://schemas.microsoft.com/office/drawing/2014/main" id="{A6E539FA-B60E-5585-524F-1BFA8C5B3E2F}"/>
              </a:ext>
            </a:extLst>
          </p:cNvPr>
          <p:cNvSpPr txBox="1">
            <a:spLocks/>
          </p:cNvSpPr>
          <p:nvPr/>
        </p:nvSpPr>
        <p:spPr>
          <a:xfrm>
            <a:off x="486699" y="6085719"/>
            <a:ext cx="4114800" cy="365125"/>
          </a:xfrm>
          <a:prstGeom prst="rect">
            <a:avLst/>
          </a:prstGeom>
        </p:spPr>
        <p:txBody>
          <a:bodyPr anchor="ctr"/>
          <a:lstStyle>
            <a:defPPr>
              <a:defRPr lang="zh-CN"/>
            </a:defPPr>
            <a:lvl1pPr marL="0" algn="l"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Presentation Title</a:t>
            </a:r>
          </a:p>
        </p:txBody>
      </p:sp>
      <p:sp>
        <p:nvSpPr>
          <p:cNvPr id="8" name="Footer Placeholder 7">
            <a:extLst>
              <a:ext uri="{FF2B5EF4-FFF2-40B4-BE49-F238E27FC236}">
                <a16:creationId xmlns:a16="http://schemas.microsoft.com/office/drawing/2014/main" id="{D36D0CF6-7418-9349-F7A8-045EA96B2D03}"/>
              </a:ext>
            </a:extLst>
          </p:cNvPr>
          <p:cNvSpPr>
            <a:spLocks noGrp="1"/>
          </p:cNvSpPr>
          <p:nvPr>
            <p:ph type="ftr" sz="quarter" idx="33"/>
          </p:nvPr>
        </p:nvSpPr>
        <p:spPr/>
        <p:txBody>
          <a:bodyPr/>
          <a:lstStyle/>
          <a:p>
            <a:r>
              <a:rPr lang="en-US" dirty="0"/>
              <a:t>23-045 – Public Hearing Appeal</a:t>
            </a:r>
          </a:p>
        </p:txBody>
      </p:sp>
      <p:sp>
        <p:nvSpPr>
          <p:cNvPr id="10" name="Slide Number Placeholder 9">
            <a:extLst>
              <a:ext uri="{FF2B5EF4-FFF2-40B4-BE49-F238E27FC236}">
                <a16:creationId xmlns:a16="http://schemas.microsoft.com/office/drawing/2014/main" id="{CBE681AB-301C-4DC8-7FBD-FAA2CC6606AE}"/>
              </a:ext>
            </a:extLst>
          </p:cNvPr>
          <p:cNvSpPr>
            <a:spLocks noGrp="1"/>
          </p:cNvSpPr>
          <p:nvPr>
            <p:ph type="sldNum" sz="quarter" idx="34"/>
          </p:nvPr>
        </p:nvSpPr>
        <p:spPr/>
        <p:txBody>
          <a:bodyPr/>
          <a:lstStyle/>
          <a:p>
            <a:fld id="{47FEACEE-25B4-4A2D-B147-27296E36371D}" type="slidenum">
              <a:rPr lang="en-US" altLang="zh-CN" smtClean="0"/>
              <a:pPr/>
              <a:t>2</a:t>
            </a:fld>
            <a:endParaRPr lang="en-US" altLang="zh-CN" dirty="0"/>
          </a:p>
        </p:txBody>
      </p:sp>
      <p:sp>
        <p:nvSpPr>
          <p:cNvPr id="12" name="Text Placeholder 11">
            <a:extLst>
              <a:ext uri="{FF2B5EF4-FFF2-40B4-BE49-F238E27FC236}">
                <a16:creationId xmlns:a16="http://schemas.microsoft.com/office/drawing/2014/main" id="{A00DE0BD-20A5-BBFC-5534-EF55C7489E4F}"/>
              </a:ext>
            </a:extLst>
          </p:cNvPr>
          <p:cNvSpPr>
            <a:spLocks noGrp="1"/>
          </p:cNvSpPr>
          <p:nvPr>
            <p:ph type="body" sz="quarter" idx="30"/>
          </p:nvPr>
        </p:nvSpPr>
        <p:spPr>
          <a:xfrm>
            <a:off x="5876618" y="1416616"/>
            <a:ext cx="5546847" cy="4172526"/>
          </a:xfrm>
        </p:spPr>
        <p:txBody>
          <a:bodyPr/>
          <a:lstStyle/>
          <a:p>
            <a:pPr algn="l"/>
            <a:r>
              <a:rPr lang="en-US" dirty="0"/>
              <a:t>The applicant is requesting approval to build:</a:t>
            </a:r>
          </a:p>
          <a:p>
            <a:pPr marL="285750" indent="-285750" algn="l">
              <a:buFont typeface="Arial" panose="020B0604020202020204" pitchFamily="34" charset="0"/>
              <a:buChar char="•"/>
            </a:pPr>
            <a:r>
              <a:rPr lang="en-US" dirty="0"/>
              <a:t>110-room hotel, meeting rooms (Meadow Lodge)</a:t>
            </a:r>
          </a:p>
          <a:p>
            <a:pPr marL="285750" indent="-285750" algn="l">
              <a:buFont typeface="Arial" panose="020B0604020202020204" pitchFamily="34" charset="0"/>
              <a:buChar char="•"/>
            </a:pPr>
            <a:r>
              <a:rPr lang="en-US" dirty="0"/>
              <a:t>Restaurant (Dune Lodge)</a:t>
            </a:r>
          </a:p>
          <a:p>
            <a:pPr marL="285750" indent="-285750" algn="l">
              <a:buFont typeface="Arial" panose="020B0604020202020204" pitchFamily="34" charset="0"/>
              <a:buChar char="•"/>
            </a:pPr>
            <a:r>
              <a:rPr lang="en-US" dirty="0"/>
              <a:t>32 Suites </a:t>
            </a:r>
          </a:p>
          <a:p>
            <a:pPr marL="285750" indent="-285750" algn="l">
              <a:buFont typeface="Arial" panose="020B0604020202020204" pitchFamily="34" charset="0"/>
              <a:buChar char="•"/>
            </a:pPr>
            <a:endParaRPr lang="en-US" dirty="0"/>
          </a:p>
          <a:p>
            <a:pPr algn="l"/>
            <a:r>
              <a:rPr lang="en-US" dirty="0"/>
              <a:t>This property is located in the </a:t>
            </a:r>
            <a:r>
              <a:rPr lang="en-US" b="1" dirty="0"/>
              <a:t>Controlled Development 1 Zone</a:t>
            </a:r>
            <a:r>
              <a:rPr lang="en-US" dirty="0"/>
              <a:t>, and the uses (hotel/motel and commercial retail sales and services) are listed as </a:t>
            </a:r>
            <a:r>
              <a:rPr lang="en-US" b="1" dirty="0"/>
              <a:t>conditional uses </a:t>
            </a:r>
            <a:r>
              <a:rPr lang="en-US" dirty="0"/>
              <a:t> in the zone. </a:t>
            </a:r>
            <a:endParaRPr lang="en-US" b="1" dirty="0"/>
          </a:p>
        </p:txBody>
      </p:sp>
    </p:spTree>
    <p:extLst>
      <p:ext uri="{BB962C8B-B14F-4D97-AF65-F5344CB8AC3E}">
        <p14:creationId xmlns:p14="http://schemas.microsoft.com/office/powerpoint/2010/main" val="2775535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6EC6F6-F346-241D-C2AD-CEA21AF2E091}"/>
              </a:ext>
            </a:extLst>
          </p:cNvPr>
          <p:cNvSpPr>
            <a:spLocks noGrp="1"/>
          </p:cNvSpPr>
          <p:nvPr>
            <p:ph type="title"/>
          </p:nvPr>
        </p:nvSpPr>
        <p:spPr/>
        <p:txBody>
          <a:bodyPr/>
          <a:lstStyle/>
          <a:p>
            <a:r>
              <a:rPr lang="en-US" dirty="0"/>
              <a:t>Wetlands</a:t>
            </a:r>
          </a:p>
        </p:txBody>
      </p:sp>
      <p:sp>
        <p:nvSpPr>
          <p:cNvPr id="4" name="Footer Placeholder 3">
            <a:extLst>
              <a:ext uri="{FF2B5EF4-FFF2-40B4-BE49-F238E27FC236}">
                <a16:creationId xmlns:a16="http://schemas.microsoft.com/office/drawing/2014/main" id="{8FD23934-4A07-2183-483D-999C4EEC4F76}"/>
              </a:ext>
            </a:extLst>
          </p:cNvPr>
          <p:cNvSpPr>
            <a:spLocks noGrp="1"/>
          </p:cNvSpPr>
          <p:nvPr>
            <p:ph type="ftr" sz="quarter" idx="28"/>
          </p:nvPr>
        </p:nvSpPr>
        <p:spPr/>
        <p:txBody>
          <a:bodyPr/>
          <a:lstStyle/>
          <a:p>
            <a:r>
              <a:rPr lang="en-US" dirty="0"/>
              <a:t>23-045 – Public Hearing Appeal</a:t>
            </a:r>
          </a:p>
        </p:txBody>
      </p:sp>
      <p:sp>
        <p:nvSpPr>
          <p:cNvPr id="5" name="Slide Number Placeholder 4">
            <a:extLst>
              <a:ext uri="{FF2B5EF4-FFF2-40B4-BE49-F238E27FC236}">
                <a16:creationId xmlns:a16="http://schemas.microsoft.com/office/drawing/2014/main" id="{EFE20B9D-3E1B-ACAC-E328-901AE7E6D939}"/>
              </a:ext>
            </a:extLst>
          </p:cNvPr>
          <p:cNvSpPr>
            <a:spLocks noGrp="1"/>
          </p:cNvSpPr>
          <p:nvPr>
            <p:ph type="sldNum" sz="quarter" idx="29"/>
          </p:nvPr>
        </p:nvSpPr>
        <p:spPr/>
        <p:txBody>
          <a:bodyPr/>
          <a:lstStyle/>
          <a:p>
            <a:fld id="{47FEACEE-25B4-4A2D-B147-27296E36371D}" type="slidenum">
              <a:rPr lang="en-US" altLang="zh-CN" smtClean="0"/>
              <a:pPr/>
              <a:t>20</a:t>
            </a:fld>
            <a:endParaRPr lang="en-US" altLang="zh-CN" dirty="0"/>
          </a:p>
        </p:txBody>
      </p:sp>
      <p:sp>
        <p:nvSpPr>
          <p:cNvPr id="3" name="Chart Placeholder 2">
            <a:extLst>
              <a:ext uri="{FF2B5EF4-FFF2-40B4-BE49-F238E27FC236}">
                <a16:creationId xmlns:a16="http://schemas.microsoft.com/office/drawing/2014/main" id="{56ED1EB9-EC9D-6913-E263-6F0CBC1098B0}"/>
              </a:ext>
            </a:extLst>
          </p:cNvPr>
          <p:cNvSpPr>
            <a:spLocks noGrp="1"/>
          </p:cNvSpPr>
          <p:nvPr>
            <p:ph type="chart" sz="quarter" idx="27"/>
          </p:nvPr>
        </p:nvSpPr>
        <p:spPr/>
        <p:txBody>
          <a:bodyPr/>
          <a:lstStyle/>
          <a:p>
            <a:r>
              <a:rPr lang="en-US" dirty="0"/>
              <a:t>Site contains two wetlands: TUP-5 and JOH-6.</a:t>
            </a:r>
          </a:p>
          <a:p>
            <a:r>
              <a:rPr lang="en-US" dirty="0"/>
              <a:t>These wetlands are not significant wetlands as listed in the City’s inventory. </a:t>
            </a:r>
          </a:p>
          <a:p>
            <a:r>
              <a:rPr lang="en-US" dirty="0"/>
              <a:t>The discretionary criteria in Chapter 17.102 only apply to significant wetlands.</a:t>
            </a:r>
          </a:p>
        </p:txBody>
      </p:sp>
    </p:spTree>
    <p:extLst>
      <p:ext uri="{BB962C8B-B14F-4D97-AF65-F5344CB8AC3E}">
        <p14:creationId xmlns:p14="http://schemas.microsoft.com/office/powerpoint/2010/main" val="787110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A9173-F892-5C7D-99AF-4C5FFB1532B4}"/>
              </a:ext>
            </a:extLst>
          </p:cNvPr>
          <p:cNvSpPr>
            <a:spLocks noGrp="1"/>
          </p:cNvSpPr>
          <p:nvPr>
            <p:ph type="title"/>
          </p:nvPr>
        </p:nvSpPr>
        <p:spPr/>
        <p:txBody>
          <a:bodyPr/>
          <a:lstStyle/>
          <a:p>
            <a:r>
              <a:rPr lang="en-US" altLang="zh-CN" dirty="0"/>
              <a:t>Questions?</a:t>
            </a:r>
            <a:endParaRPr lang="en-US" dirty="0"/>
          </a:p>
        </p:txBody>
      </p:sp>
      <p:pic>
        <p:nvPicPr>
          <p:cNvPr id="39" name="图片占位符 31">
            <a:extLst>
              <a:ext uri="{FF2B5EF4-FFF2-40B4-BE49-F238E27FC236}">
                <a16:creationId xmlns:a16="http://schemas.microsoft.com/office/drawing/2014/main" id="{6037332D-8714-C147-6E64-3654D8C5783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t="2555" b="2555"/>
          <a:stretch>
            <a:fillRect/>
          </a:stretch>
        </p:blipFill>
        <p:spPr>
          <a:xfrm>
            <a:off x="6383677" y="3057866"/>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4" name="Footer Placeholder 3">
            <a:extLst>
              <a:ext uri="{FF2B5EF4-FFF2-40B4-BE49-F238E27FC236}">
                <a16:creationId xmlns:a16="http://schemas.microsoft.com/office/drawing/2014/main" id="{8E531165-F745-171F-F6EC-07FDD4E3E06C}"/>
              </a:ext>
            </a:extLst>
          </p:cNvPr>
          <p:cNvSpPr>
            <a:spLocks noGrp="1"/>
          </p:cNvSpPr>
          <p:nvPr>
            <p:ph type="ftr" sz="quarter" idx="49"/>
          </p:nvPr>
        </p:nvSpPr>
        <p:spPr/>
        <p:txBody>
          <a:bodyPr/>
          <a:lstStyle/>
          <a:p>
            <a:r>
              <a:rPr lang="en-US" dirty="0"/>
              <a:t>23-045 – Public Hearing Appeal</a:t>
            </a:r>
          </a:p>
        </p:txBody>
      </p:sp>
      <p:sp>
        <p:nvSpPr>
          <p:cNvPr id="5" name="Slide Number Placeholder 4">
            <a:extLst>
              <a:ext uri="{FF2B5EF4-FFF2-40B4-BE49-F238E27FC236}">
                <a16:creationId xmlns:a16="http://schemas.microsoft.com/office/drawing/2014/main" id="{02F30A6A-65C9-04FE-77CF-C95CC406DBDB}"/>
              </a:ext>
            </a:extLst>
          </p:cNvPr>
          <p:cNvSpPr>
            <a:spLocks noGrp="1"/>
          </p:cNvSpPr>
          <p:nvPr>
            <p:ph type="sldNum" sz="quarter" idx="50"/>
          </p:nvPr>
        </p:nvSpPr>
        <p:spPr/>
        <p:txBody>
          <a:bodyPr/>
          <a:lstStyle/>
          <a:p>
            <a:fld id="{47FEACEE-25B4-4A2D-B147-27296E36371D}" type="slidenum">
              <a:rPr lang="en-US" altLang="zh-CN" smtClean="0"/>
              <a:pPr/>
              <a:t>21</a:t>
            </a:fld>
            <a:endParaRPr lang="en-US" altLang="zh-CN" dirty="0"/>
          </a:p>
        </p:txBody>
      </p:sp>
    </p:spTree>
    <p:extLst>
      <p:ext uri="{BB962C8B-B14F-4D97-AF65-F5344CB8AC3E}">
        <p14:creationId xmlns:p14="http://schemas.microsoft.com/office/powerpoint/2010/main" val="415753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DF64211-DCD8-B458-DBD2-EBDA7AE3396F}"/>
              </a:ext>
            </a:extLst>
          </p:cNvPr>
          <p:cNvSpPr>
            <a:spLocks noGrp="1"/>
          </p:cNvSpPr>
          <p:nvPr>
            <p:ph type="title"/>
          </p:nvPr>
        </p:nvSpPr>
        <p:spPr/>
        <p:txBody>
          <a:bodyPr/>
          <a:lstStyle/>
          <a:p>
            <a:r>
              <a:rPr lang="en-US" altLang="zh-CN" dirty="0"/>
              <a:t>Overview</a:t>
            </a:r>
            <a:endParaRPr lang="en-US" dirty="0"/>
          </a:p>
        </p:txBody>
      </p:sp>
      <p:sp>
        <p:nvSpPr>
          <p:cNvPr id="21" name="Footer Placeholder 19">
            <a:extLst>
              <a:ext uri="{FF2B5EF4-FFF2-40B4-BE49-F238E27FC236}">
                <a16:creationId xmlns:a16="http://schemas.microsoft.com/office/drawing/2014/main" id="{A6E539FA-B60E-5585-524F-1BFA8C5B3E2F}"/>
              </a:ext>
            </a:extLst>
          </p:cNvPr>
          <p:cNvSpPr txBox="1">
            <a:spLocks/>
          </p:cNvSpPr>
          <p:nvPr/>
        </p:nvSpPr>
        <p:spPr>
          <a:xfrm>
            <a:off x="486699" y="6085719"/>
            <a:ext cx="4114800" cy="365125"/>
          </a:xfrm>
          <a:prstGeom prst="rect">
            <a:avLst/>
          </a:prstGeom>
        </p:spPr>
        <p:txBody>
          <a:bodyPr anchor="ctr"/>
          <a:lstStyle>
            <a:defPPr>
              <a:defRPr lang="zh-CN"/>
            </a:defPPr>
            <a:lvl1pPr marL="0" algn="l"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Presentation Title</a:t>
            </a:r>
          </a:p>
        </p:txBody>
      </p:sp>
      <p:sp>
        <p:nvSpPr>
          <p:cNvPr id="8" name="Footer Placeholder 7">
            <a:extLst>
              <a:ext uri="{FF2B5EF4-FFF2-40B4-BE49-F238E27FC236}">
                <a16:creationId xmlns:a16="http://schemas.microsoft.com/office/drawing/2014/main" id="{D36D0CF6-7418-9349-F7A8-045EA96B2D03}"/>
              </a:ext>
            </a:extLst>
          </p:cNvPr>
          <p:cNvSpPr>
            <a:spLocks noGrp="1"/>
          </p:cNvSpPr>
          <p:nvPr>
            <p:ph type="ftr" sz="quarter" idx="33"/>
          </p:nvPr>
        </p:nvSpPr>
        <p:spPr/>
        <p:txBody>
          <a:bodyPr/>
          <a:lstStyle/>
          <a:p>
            <a:r>
              <a:rPr lang="en-US" dirty="0"/>
              <a:t>23-045 – Public Hearing Appeal</a:t>
            </a:r>
          </a:p>
        </p:txBody>
      </p:sp>
      <p:sp>
        <p:nvSpPr>
          <p:cNvPr id="10" name="Slide Number Placeholder 9">
            <a:extLst>
              <a:ext uri="{FF2B5EF4-FFF2-40B4-BE49-F238E27FC236}">
                <a16:creationId xmlns:a16="http://schemas.microsoft.com/office/drawing/2014/main" id="{CBE681AB-301C-4DC8-7FBD-FAA2CC6606AE}"/>
              </a:ext>
            </a:extLst>
          </p:cNvPr>
          <p:cNvSpPr>
            <a:spLocks noGrp="1"/>
          </p:cNvSpPr>
          <p:nvPr>
            <p:ph type="sldNum" sz="quarter" idx="34"/>
          </p:nvPr>
        </p:nvSpPr>
        <p:spPr/>
        <p:txBody>
          <a:bodyPr/>
          <a:lstStyle/>
          <a:p>
            <a:fld id="{47FEACEE-25B4-4A2D-B147-27296E36371D}" type="slidenum">
              <a:rPr lang="en-US" altLang="zh-CN" smtClean="0"/>
              <a:pPr/>
              <a:t>3</a:t>
            </a:fld>
            <a:endParaRPr lang="en-US" altLang="zh-CN" dirty="0"/>
          </a:p>
        </p:txBody>
      </p:sp>
      <p:pic>
        <p:nvPicPr>
          <p:cNvPr id="5" name="Picture 4" descr="A map of a land with a red line&#10;&#10;Description automatically generated with medium confidence">
            <a:extLst>
              <a:ext uri="{FF2B5EF4-FFF2-40B4-BE49-F238E27FC236}">
                <a16:creationId xmlns:a16="http://schemas.microsoft.com/office/drawing/2014/main" id="{9F553109-132E-9FBD-E63A-0F65C740D475}"/>
              </a:ext>
            </a:extLst>
          </p:cNvPr>
          <p:cNvPicPr>
            <a:picLocks noChangeAspect="1"/>
          </p:cNvPicPr>
          <p:nvPr/>
        </p:nvPicPr>
        <p:blipFill>
          <a:blip r:embed="rId2"/>
          <a:stretch>
            <a:fillRect/>
          </a:stretch>
        </p:blipFill>
        <p:spPr>
          <a:xfrm>
            <a:off x="3906401" y="274955"/>
            <a:ext cx="5458968" cy="5480100"/>
          </a:xfrm>
          <a:prstGeom prst="rect">
            <a:avLst/>
          </a:prstGeom>
        </p:spPr>
      </p:pic>
      <p:pic>
        <p:nvPicPr>
          <p:cNvPr id="3" name="Picture 2">
            <a:extLst>
              <a:ext uri="{FF2B5EF4-FFF2-40B4-BE49-F238E27FC236}">
                <a16:creationId xmlns:a16="http://schemas.microsoft.com/office/drawing/2014/main" id="{E0FA193B-8D2F-251C-60D3-5F166492D1DE}"/>
              </a:ext>
            </a:extLst>
          </p:cNvPr>
          <p:cNvPicPr>
            <a:picLocks noChangeAspect="1"/>
          </p:cNvPicPr>
          <p:nvPr/>
        </p:nvPicPr>
        <p:blipFill>
          <a:blip r:embed="rId3"/>
          <a:stretch>
            <a:fillRect/>
          </a:stretch>
        </p:blipFill>
        <p:spPr>
          <a:xfrm>
            <a:off x="8450453" y="619725"/>
            <a:ext cx="3228975" cy="3533775"/>
          </a:xfrm>
          <a:prstGeom prst="rect">
            <a:avLst/>
          </a:prstGeom>
        </p:spPr>
      </p:pic>
    </p:spTree>
    <p:extLst>
      <p:ext uri="{BB962C8B-B14F-4D97-AF65-F5344CB8AC3E}">
        <p14:creationId xmlns:p14="http://schemas.microsoft.com/office/powerpoint/2010/main" val="197962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D1831-B52D-8394-ED4E-02C5721BCCD3}"/>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59071887-96E0-83A8-627C-39C71870D1CB}"/>
              </a:ext>
            </a:extLst>
          </p:cNvPr>
          <p:cNvSpPr>
            <a:spLocks noGrp="1"/>
          </p:cNvSpPr>
          <p:nvPr>
            <p:ph type="title"/>
          </p:nvPr>
        </p:nvSpPr>
        <p:spPr/>
        <p:txBody>
          <a:bodyPr/>
          <a:lstStyle/>
          <a:p>
            <a:r>
              <a:rPr lang="en-US" altLang="zh-CN" dirty="0"/>
              <a:t>Overview – Site Plan</a:t>
            </a:r>
            <a:endParaRPr lang="en-US" dirty="0"/>
          </a:p>
        </p:txBody>
      </p:sp>
      <p:sp>
        <p:nvSpPr>
          <p:cNvPr id="21" name="Footer Placeholder 19">
            <a:extLst>
              <a:ext uri="{FF2B5EF4-FFF2-40B4-BE49-F238E27FC236}">
                <a16:creationId xmlns:a16="http://schemas.microsoft.com/office/drawing/2014/main" id="{2955F200-DFE1-94CF-B699-26D5EEFCF817}"/>
              </a:ext>
            </a:extLst>
          </p:cNvPr>
          <p:cNvSpPr txBox="1">
            <a:spLocks/>
          </p:cNvSpPr>
          <p:nvPr/>
        </p:nvSpPr>
        <p:spPr>
          <a:xfrm>
            <a:off x="486699" y="6085719"/>
            <a:ext cx="4114800" cy="365125"/>
          </a:xfrm>
          <a:prstGeom prst="rect">
            <a:avLst/>
          </a:prstGeom>
        </p:spPr>
        <p:txBody>
          <a:bodyPr anchor="ctr"/>
          <a:lstStyle>
            <a:defPPr>
              <a:defRPr lang="zh-CN"/>
            </a:defPPr>
            <a:lvl1pPr marL="0" algn="l"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Presentation Title</a:t>
            </a:r>
          </a:p>
        </p:txBody>
      </p:sp>
      <p:sp>
        <p:nvSpPr>
          <p:cNvPr id="8" name="Footer Placeholder 7">
            <a:extLst>
              <a:ext uri="{FF2B5EF4-FFF2-40B4-BE49-F238E27FC236}">
                <a16:creationId xmlns:a16="http://schemas.microsoft.com/office/drawing/2014/main" id="{08FDB6A1-56A8-D017-E44E-FEB399C998BE}"/>
              </a:ext>
            </a:extLst>
          </p:cNvPr>
          <p:cNvSpPr>
            <a:spLocks noGrp="1"/>
          </p:cNvSpPr>
          <p:nvPr>
            <p:ph type="ftr" sz="quarter" idx="33"/>
          </p:nvPr>
        </p:nvSpPr>
        <p:spPr/>
        <p:txBody>
          <a:bodyPr/>
          <a:lstStyle/>
          <a:p>
            <a:r>
              <a:rPr lang="en-US" dirty="0"/>
              <a:t>23-045 – Public Hearing Appeal</a:t>
            </a:r>
          </a:p>
        </p:txBody>
      </p:sp>
      <p:sp>
        <p:nvSpPr>
          <p:cNvPr id="10" name="Slide Number Placeholder 9">
            <a:extLst>
              <a:ext uri="{FF2B5EF4-FFF2-40B4-BE49-F238E27FC236}">
                <a16:creationId xmlns:a16="http://schemas.microsoft.com/office/drawing/2014/main" id="{07F0A5AE-543B-EF52-CDC4-E956F6EFCF1D}"/>
              </a:ext>
            </a:extLst>
          </p:cNvPr>
          <p:cNvSpPr>
            <a:spLocks noGrp="1"/>
          </p:cNvSpPr>
          <p:nvPr>
            <p:ph type="sldNum" sz="quarter" idx="34"/>
          </p:nvPr>
        </p:nvSpPr>
        <p:spPr/>
        <p:txBody>
          <a:bodyPr/>
          <a:lstStyle/>
          <a:p>
            <a:fld id="{47FEACEE-25B4-4A2D-B147-27296E36371D}" type="slidenum">
              <a:rPr lang="en-US" altLang="zh-CN" smtClean="0"/>
              <a:pPr/>
              <a:t>4</a:t>
            </a:fld>
            <a:endParaRPr lang="en-US" altLang="zh-CN" dirty="0"/>
          </a:p>
        </p:txBody>
      </p:sp>
      <p:pic>
        <p:nvPicPr>
          <p:cNvPr id="5" name="Picture 4">
            <a:extLst>
              <a:ext uri="{FF2B5EF4-FFF2-40B4-BE49-F238E27FC236}">
                <a16:creationId xmlns:a16="http://schemas.microsoft.com/office/drawing/2014/main" id="{C4A7D082-2C8E-EE3F-0B1A-2EC6F96339C7}"/>
              </a:ext>
            </a:extLst>
          </p:cNvPr>
          <p:cNvPicPr>
            <a:picLocks noChangeAspect="1"/>
          </p:cNvPicPr>
          <p:nvPr/>
        </p:nvPicPr>
        <p:blipFill>
          <a:blip r:embed="rId2"/>
          <a:srcRect/>
          <a:stretch/>
        </p:blipFill>
        <p:spPr>
          <a:xfrm>
            <a:off x="6096000" y="244562"/>
            <a:ext cx="4859708" cy="6362381"/>
          </a:xfrm>
          <a:prstGeom prst="rect">
            <a:avLst/>
          </a:prstGeom>
        </p:spPr>
      </p:pic>
    </p:spTree>
    <p:extLst>
      <p:ext uri="{BB962C8B-B14F-4D97-AF65-F5344CB8AC3E}">
        <p14:creationId xmlns:p14="http://schemas.microsoft.com/office/powerpoint/2010/main" val="413049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065E4-0A70-31D5-F72F-69D4E49B5934}"/>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104529EC-D92E-24BC-6FC6-5F2B34E0B993}"/>
              </a:ext>
            </a:extLst>
          </p:cNvPr>
          <p:cNvSpPr>
            <a:spLocks noGrp="1"/>
          </p:cNvSpPr>
          <p:nvPr>
            <p:ph type="title"/>
          </p:nvPr>
        </p:nvSpPr>
        <p:spPr/>
        <p:txBody>
          <a:bodyPr/>
          <a:lstStyle/>
          <a:p>
            <a:r>
              <a:rPr lang="en-US" altLang="zh-CN" dirty="0"/>
              <a:t>Overview - Buildings</a:t>
            </a:r>
            <a:endParaRPr lang="en-US" dirty="0"/>
          </a:p>
        </p:txBody>
      </p:sp>
      <p:sp>
        <p:nvSpPr>
          <p:cNvPr id="21" name="Footer Placeholder 19">
            <a:extLst>
              <a:ext uri="{FF2B5EF4-FFF2-40B4-BE49-F238E27FC236}">
                <a16:creationId xmlns:a16="http://schemas.microsoft.com/office/drawing/2014/main" id="{B66485A0-10DA-B582-3DA1-ADF5BC620DE5}"/>
              </a:ext>
            </a:extLst>
          </p:cNvPr>
          <p:cNvSpPr txBox="1">
            <a:spLocks/>
          </p:cNvSpPr>
          <p:nvPr/>
        </p:nvSpPr>
        <p:spPr>
          <a:xfrm>
            <a:off x="486699" y="6085719"/>
            <a:ext cx="4114800" cy="365125"/>
          </a:xfrm>
          <a:prstGeom prst="rect">
            <a:avLst/>
          </a:prstGeom>
        </p:spPr>
        <p:txBody>
          <a:bodyPr anchor="ctr"/>
          <a:lstStyle>
            <a:defPPr>
              <a:defRPr lang="zh-CN"/>
            </a:defPPr>
            <a:lvl1pPr marL="0" algn="l"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Presentation Title</a:t>
            </a:r>
          </a:p>
        </p:txBody>
      </p:sp>
      <p:sp>
        <p:nvSpPr>
          <p:cNvPr id="8" name="Footer Placeholder 7">
            <a:extLst>
              <a:ext uri="{FF2B5EF4-FFF2-40B4-BE49-F238E27FC236}">
                <a16:creationId xmlns:a16="http://schemas.microsoft.com/office/drawing/2014/main" id="{47D7EDA3-C744-42C1-CF18-9F2F69FDFB24}"/>
              </a:ext>
            </a:extLst>
          </p:cNvPr>
          <p:cNvSpPr>
            <a:spLocks noGrp="1"/>
          </p:cNvSpPr>
          <p:nvPr>
            <p:ph type="ftr" sz="quarter" idx="33"/>
          </p:nvPr>
        </p:nvSpPr>
        <p:spPr/>
        <p:txBody>
          <a:bodyPr/>
          <a:lstStyle/>
          <a:p>
            <a:r>
              <a:rPr lang="en-US" dirty="0"/>
              <a:t>23-045 – Public Hearing Appeal</a:t>
            </a:r>
          </a:p>
        </p:txBody>
      </p:sp>
      <p:sp>
        <p:nvSpPr>
          <p:cNvPr id="10" name="Slide Number Placeholder 9">
            <a:extLst>
              <a:ext uri="{FF2B5EF4-FFF2-40B4-BE49-F238E27FC236}">
                <a16:creationId xmlns:a16="http://schemas.microsoft.com/office/drawing/2014/main" id="{AD9BBEFD-1696-EDC4-7056-117D9CA9294A}"/>
              </a:ext>
            </a:extLst>
          </p:cNvPr>
          <p:cNvSpPr>
            <a:spLocks noGrp="1"/>
          </p:cNvSpPr>
          <p:nvPr>
            <p:ph type="sldNum" sz="quarter" idx="34"/>
          </p:nvPr>
        </p:nvSpPr>
        <p:spPr/>
        <p:txBody>
          <a:bodyPr/>
          <a:lstStyle/>
          <a:p>
            <a:fld id="{47FEACEE-25B4-4A2D-B147-27296E36371D}" type="slidenum">
              <a:rPr lang="en-US" altLang="zh-CN" smtClean="0"/>
              <a:pPr/>
              <a:t>5</a:t>
            </a:fld>
            <a:endParaRPr lang="en-US" altLang="zh-CN" dirty="0"/>
          </a:p>
        </p:txBody>
      </p:sp>
      <p:pic>
        <p:nvPicPr>
          <p:cNvPr id="5" name="Picture 4">
            <a:extLst>
              <a:ext uri="{FF2B5EF4-FFF2-40B4-BE49-F238E27FC236}">
                <a16:creationId xmlns:a16="http://schemas.microsoft.com/office/drawing/2014/main" id="{1D2F3E90-BC7C-F780-4079-87C74A5A3DB9}"/>
              </a:ext>
            </a:extLst>
          </p:cNvPr>
          <p:cNvPicPr>
            <a:picLocks noChangeAspect="1"/>
          </p:cNvPicPr>
          <p:nvPr/>
        </p:nvPicPr>
        <p:blipFill>
          <a:blip r:embed="rId2"/>
          <a:srcRect/>
          <a:stretch/>
        </p:blipFill>
        <p:spPr>
          <a:xfrm>
            <a:off x="2943616" y="138222"/>
            <a:ext cx="6202908" cy="4051844"/>
          </a:xfrm>
          <a:prstGeom prst="rect">
            <a:avLst/>
          </a:prstGeom>
        </p:spPr>
      </p:pic>
      <p:pic>
        <p:nvPicPr>
          <p:cNvPr id="2" name="Picture 1">
            <a:extLst>
              <a:ext uri="{FF2B5EF4-FFF2-40B4-BE49-F238E27FC236}">
                <a16:creationId xmlns:a16="http://schemas.microsoft.com/office/drawing/2014/main" id="{7318D3BA-48E9-4034-83B7-3FA7AC71F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0476" y="2715491"/>
            <a:ext cx="4856998" cy="3582177"/>
          </a:xfrm>
          <a:prstGeom prst="rect">
            <a:avLst/>
          </a:prstGeom>
        </p:spPr>
      </p:pic>
    </p:spTree>
    <p:extLst>
      <p:ext uri="{BB962C8B-B14F-4D97-AF65-F5344CB8AC3E}">
        <p14:creationId xmlns:p14="http://schemas.microsoft.com/office/powerpoint/2010/main" val="260439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026AA-FD75-06E5-C7DC-F06A187E30A5}"/>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947CFDB1-3DCC-3CB7-A5EB-9BAB1BE37B2A}"/>
              </a:ext>
            </a:extLst>
          </p:cNvPr>
          <p:cNvSpPr>
            <a:spLocks noGrp="1"/>
          </p:cNvSpPr>
          <p:nvPr>
            <p:ph type="title"/>
          </p:nvPr>
        </p:nvSpPr>
        <p:spPr/>
        <p:txBody>
          <a:bodyPr/>
          <a:lstStyle/>
          <a:p>
            <a:r>
              <a:rPr lang="en-US" altLang="zh-CN" dirty="0"/>
              <a:t>Overview - Buildings</a:t>
            </a:r>
            <a:endParaRPr lang="en-US" dirty="0"/>
          </a:p>
        </p:txBody>
      </p:sp>
      <p:sp>
        <p:nvSpPr>
          <p:cNvPr id="21" name="Footer Placeholder 19">
            <a:extLst>
              <a:ext uri="{FF2B5EF4-FFF2-40B4-BE49-F238E27FC236}">
                <a16:creationId xmlns:a16="http://schemas.microsoft.com/office/drawing/2014/main" id="{CFF945B9-760A-AF45-D9EB-4ACC3D3886CF}"/>
              </a:ext>
            </a:extLst>
          </p:cNvPr>
          <p:cNvSpPr txBox="1">
            <a:spLocks/>
          </p:cNvSpPr>
          <p:nvPr/>
        </p:nvSpPr>
        <p:spPr>
          <a:xfrm>
            <a:off x="486699" y="6085719"/>
            <a:ext cx="4114800" cy="365125"/>
          </a:xfrm>
          <a:prstGeom prst="rect">
            <a:avLst/>
          </a:prstGeom>
        </p:spPr>
        <p:txBody>
          <a:bodyPr anchor="ctr"/>
          <a:lstStyle>
            <a:defPPr>
              <a:defRPr lang="zh-CN"/>
            </a:defPPr>
            <a:lvl1pPr marL="0" algn="l"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Presentation Title</a:t>
            </a:r>
          </a:p>
        </p:txBody>
      </p:sp>
      <p:sp>
        <p:nvSpPr>
          <p:cNvPr id="8" name="Footer Placeholder 7">
            <a:extLst>
              <a:ext uri="{FF2B5EF4-FFF2-40B4-BE49-F238E27FC236}">
                <a16:creationId xmlns:a16="http://schemas.microsoft.com/office/drawing/2014/main" id="{2EAF20D8-6010-7D47-63FC-820EA1AF457B}"/>
              </a:ext>
            </a:extLst>
          </p:cNvPr>
          <p:cNvSpPr>
            <a:spLocks noGrp="1"/>
          </p:cNvSpPr>
          <p:nvPr>
            <p:ph type="ftr" sz="quarter" idx="33"/>
          </p:nvPr>
        </p:nvSpPr>
        <p:spPr/>
        <p:txBody>
          <a:bodyPr/>
          <a:lstStyle/>
          <a:p>
            <a:r>
              <a:rPr lang="en-US" dirty="0"/>
              <a:t>23-045 – Public Hearing Appeal</a:t>
            </a:r>
          </a:p>
        </p:txBody>
      </p:sp>
      <p:sp>
        <p:nvSpPr>
          <p:cNvPr id="10" name="Slide Number Placeholder 9">
            <a:extLst>
              <a:ext uri="{FF2B5EF4-FFF2-40B4-BE49-F238E27FC236}">
                <a16:creationId xmlns:a16="http://schemas.microsoft.com/office/drawing/2014/main" id="{738F30B9-095D-BFB1-2999-6FE9460D5111}"/>
              </a:ext>
            </a:extLst>
          </p:cNvPr>
          <p:cNvSpPr>
            <a:spLocks noGrp="1"/>
          </p:cNvSpPr>
          <p:nvPr>
            <p:ph type="sldNum" sz="quarter" idx="34"/>
          </p:nvPr>
        </p:nvSpPr>
        <p:spPr/>
        <p:txBody>
          <a:bodyPr/>
          <a:lstStyle/>
          <a:p>
            <a:fld id="{47FEACEE-25B4-4A2D-B147-27296E36371D}" type="slidenum">
              <a:rPr lang="en-US" altLang="zh-CN" smtClean="0"/>
              <a:pPr/>
              <a:t>6</a:t>
            </a:fld>
            <a:endParaRPr lang="en-US" altLang="zh-CN" dirty="0"/>
          </a:p>
        </p:txBody>
      </p:sp>
      <p:pic>
        <p:nvPicPr>
          <p:cNvPr id="5" name="Picture 4">
            <a:extLst>
              <a:ext uri="{FF2B5EF4-FFF2-40B4-BE49-F238E27FC236}">
                <a16:creationId xmlns:a16="http://schemas.microsoft.com/office/drawing/2014/main" id="{E012E76B-AD5A-C074-5FDA-48F7C1E799C0}"/>
              </a:ext>
            </a:extLst>
          </p:cNvPr>
          <p:cNvPicPr>
            <a:picLocks noChangeAspect="1"/>
          </p:cNvPicPr>
          <p:nvPr/>
        </p:nvPicPr>
        <p:blipFill>
          <a:blip r:embed="rId2"/>
          <a:srcRect/>
          <a:stretch/>
        </p:blipFill>
        <p:spPr>
          <a:xfrm>
            <a:off x="2943616" y="176136"/>
            <a:ext cx="6202908" cy="3976015"/>
          </a:xfrm>
          <a:prstGeom prst="rect">
            <a:avLst/>
          </a:prstGeom>
        </p:spPr>
      </p:pic>
      <p:pic>
        <p:nvPicPr>
          <p:cNvPr id="2" name="Picture 1">
            <a:extLst>
              <a:ext uri="{FF2B5EF4-FFF2-40B4-BE49-F238E27FC236}">
                <a16:creationId xmlns:a16="http://schemas.microsoft.com/office/drawing/2014/main" id="{A65931BF-C1B5-CBC6-686C-D04C359DD1F5}"/>
              </a:ext>
            </a:extLst>
          </p:cNvPr>
          <p:cNvPicPr>
            <a:picLocks noChangeAspect="1"/>
          </p:cNvPicPr>
          <p:nvPr/>
        </p:nvPicPr>
        <p:blipFill>
          <a:blip r:embed="rId3"/>
          <a:srcRect/>
          <a:stretch/>
        </p:blipFill>
        <p:spPr>
          <a:xfrm>
            <a:off x="7288820" y="2715491"/>
            <a:ext cx="4340309" cy="3582177"/>
          </a:xfrm>
          <a:prstGeom prst="rect">
            <a:avLst/>
          </a:prstGeom>
        </p:spPr>
      </p:pic>
    </p:spTree>
    <p:extLst>
      <p:ext uri="{BB962C8B-B14F-4D97-AF65-F5344CB8AC3E}">
        <p14:creationId xmlns:p14="http://schemas.microsoft.com/office/powerpoint/2010/main" val="208798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93F54-5EED-569E-2758-43CAEA09FCB6}"/>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49E5B4D4-1AB2-6A85-EA14-93B17BE6D160}"/>
              </a:ext>
            </a:extLst>
          </p:cNvPr>
          <p:cNvSpPr>
            <a:spLocks noGrp="1"/>
          </p:cNvSpPr>
          <p:nvPr>
            <p:ph type="title"/>
          </p:nvPr>
        </p:nvSpPr>
        <p:spPr/>
        <p:txBody>
          <a:bodyPr/>
          <a:lstStyle/>
          <a:p>
            <a:r>
              <a:rPr lang="en-US" altLang="zh-CN" dirty="0"/>
              <a:t>Overview - Streets</a:t>
            </a:r>
            <a:endParaRPr lang="en-US" dirty="0"/>
          </a:p>
        </p:txBody>
      </p:sp>
      <p:sp>
        <p:nvSpPr>
          <p:cNvPr id="21" name="Footer Placeholder 19">
            <a:extLst>
              <a:ext uri="{FF2B5EF4-FFF2-40B4-BE49-F238E27FC236}">
                <a16:creationId xmlns:a16="http://schemas.microsoft.com/office/drawing/2014/main" id="{BEE3B146-5322-1DD8-93DA-C87AF0C99125}"/>
              </a:ext>
            </a:extLst>
          </p:cNvPr>
          <p:cNvSpPr txBox="1">
            <a:spLocks/>
          </p:cNvSpPr>
          <p:nvPr/>
        </p:nvSpPr>
        <p:spPr>
          <a:xfrm>
            <a:off x="486699" y="6085719"/>
            <a:ext cx="4114800" cy="365125"/>
          </a:xfrm>
          <a:prstGeom prst="rect">
            <a:avLst/>
          </a:prstGeom>
        </p:spPr>
        <p:txBody>
          <a:bodyPr anchor="ctr"/>
          <a:lstStyle>
            <a:defPPr>
              <a:defRPr lang="zh-CN"/>
            </a:defPPr>
            <a:lvl1pPr marL="0" algn="l"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Presentation Title</a:t>
            </a:r>
          </a:p>
        </p:txBody>
      </p:sp>
      <p:sp>
        <p:nvSpPr>
          <p:cNvPr id="8" name="Footer Placeholder 7">
            <a:extLst>
              <a:ext uri="{FF2B5EF4-FFF2-40B4-BE49-F238E27FC236}">
                <a16:creationId xmlns:a16="http://schemas.microsoft.com/office/drawing/2014/main" id="{833C9244-85EB-7426-CF12-FC3999B95ECF}"/>
              </a:ext>
            </a:extLst>
          </p:cNvPr>
          <p:cNvSpPr>
            <a:spLocks noGrp="1"/>
          </p:cNvSpPr>
          <p:nvPr>
            <p:ph type="ftr" sz="quarter" idx="33"/>
          </p:nvPr>
        </p:nvSpPr>
        <p:spPr/>
        <p:txBody>
          <a:bodyPr/>
          <a:lstStyle/>
          <a:p>
            <a:r>
              <a:rPr lang="en-US" dirty="0"/>
              <a:t>23-045 – Public Hearing Appeal</a:t>
            </a:r>
          </a:p>
        </p:txBody>
      </p:sp>
      <p:sp>
        <p:nvSpPr>
          <p:cNvPr id="10" name="Slide Number Placeholder 9">
            <a:extLst>
              <a:ext uri="{FF2B5EF4-FFF2-40B4-BE49-F238E27FC236}">
                <a16:creationId xmlns:a16="http://schemas.microsoft.com/office/drawing/2014/main" id="{5C071CFB-8940-3EAB-3842-C0A9F68B4FDE}"/>
              </a:ext>
            </a:extLst>
          </p:cNvPr>
          <p:cNvSpPr>
            <a:spLocks noGrp="1"/>
          </p:cNvSpPr>
          <p:nvPr>
            <p:ph type="sldNum" sz="quarter" idx="34"/>
          </p:nvPr>
        </p:nvSpPr>
        <p:spPr/>
        <p:txBody>
          <a:bodyPr/>
          <a:lstStyle/>
          <a:p>
            <a:fld id="{47FEACEE-25B4-4A2D-B147-27296E36371D}" type="slidenum">
              <a:rPr lang="en-US" altLang="zh-CN" smtClean="0"/>
              <a:pPr/>
              <a:t>7</a:t>
            </a:fld>
            <a:endParaRPr lang="en-US" altLang="zh-CN" dirty="0"/>
          </a:p>
        </p:txBody>
      </p:sp>
      <p:pic>
        <p:nvPicPr>
          <p:cNvPr id="5" name="Picture 4">
            <a:extLst>
              <a:ext uri="{FF2B5EF4-FFF2-40B4-BE49-F238E27FC236}">
                <a16:creationId xmlns:a16="http://schemas.microsoft.com/office/drawing/2014/main" id="{8E964E86-BE26-B6B5-E52D-DD8B15D38372}"/>
              </a:ext>
            </a:extLst>
          </p:cNvPr>
          <p:cNvPicPr>
            <a:picLocks noChangeAspect="1"/>
          </p:cNvPicPr>
          <p:nvPr/>
        </p:nvPicPr>
        <p:blipFill>
          <a:blip r:embed="rId2"/>
          <a:srcRect/>
          <a:stretch/>
        </p:blipFill>
        <p:spPr>
          <a:xfrm>
            <a:off x="5526784" y="712985"/>
            <a:ext cx="5932449" cy="5687497"/>
          </a:xfrm>
          <a:prstGeom prst="rect">
            <a:avLst/>
          </a:prstGeom>
        </p:spPr>
      </p:pic>
    </p:spTree>
    <p:extLst>
      <p:ext uri="{BB962C8B-B14F-4D97-AF65-F5344CB8AC3E}">
        <p14:creationId xmlns:p14="http://schemas.microsoft.com/office/powerpoint/2010/main" val="327549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B9821-1271-6C06-7267-A0F914267631}"/>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BC01D94D-5C35-51D1-A2B2-82BDEC7332EC}"/>
              </a:ext>
            </a:extLst>
          </p:cNvPr>
          <p:cNvSpPr>
            <a:spLocks noGrp="1"/>
          </p:cNvSpPr>
          <p:nvPr>
            <p:ph type="title"/>
          </p:nvPr>
        </p:nvSpPr>
        <p:spPr/>
        <p:txBody>
          <a:bodyPr/>
          <a:lstStyle/>
          <a:p>
            <a:r>
              <a:rPr lang="en-US" altLang="zh-CN" dirty="0"/>
              <a:t>Overview</a:t>
            </a:r>
            <a:endParaRPr lang="en-US" dirty="0"/>
          </a:p>
        </p:txBody>
      </p:sp>
      <p:sp>
        <p:nvSpPr>
          <p:cNvPr id="21" name="Footer Placeholder 19">
            <a:extLst>
              <a:ext uri="{FF2B5EF4-FFF2-40B4-BE49-F238E27FC236}">
                <a16:creationId xmlns:a16="http://schemas.microsoft.com/office/drawing/2014/main" id="{A883E58D-FF87-0DD0-008A-6FBBB5035B33}"/>
              </a:ext>
            </a:extLst>
          </p:cNvPr>
          <p:cNvSpPr txBox="1">
            <a:spLocks/>
          </p:cNvSpPr>
          <p:nvPr/>
        </p:nvSpPr>
        <p:spPr>
          <a:xfrm>
            <a:off x="486699" y="6085719"/>
            <a:ext cx="4114800" cy="365125"/>
          </a:xfrm>
          <a:prstGeom prst="rect">
            <a:avLst/>
          </a:prstGeom>
        </p:spPr>
        <p:txBody>
          <a:bodyPr anchor="ctr"/>
          <a:lstStyle>
            <a:defPPr>
              <a:defRPr lang="zh-CN"/>
            </a:defPPr>
            <a:lvl1pPr marL="0" algn="l"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Presentation Title</a:t>
            </a:r>
          </a:p>
        </p:txBody>
      </p:sp>
      <p:sp>
        <p:nvSpPr>
          <p:cNvPr id="8" name="Footer Placeholder 7">
            <a:extLst>
              <a:ext uri="{FF2B5EF4-FFF2-40B4-BE49-F238E27FC236}">
                <a16:creationId xmlns:a16="http://schemas.microsoft.com/office/drawing/2014/main" id="{FC771EF9-9121-A2F5-A3C8-90A0D6168CBA}"/>
              </a:ext>
            </a:extLst>
          </p:cNvPr>
          <p:cNvSpPr>
            <a:spLocks noGrp="1"/>
          </p:cNvSpPr>
          <p:nvPr>
            <p:ph type="ftr" sz="quarter" idx="33"/>
          </p:nvPr>
        </p:nvSpPr>
        <p:spPr/>
        <p:txBody>
          <a:bodyPr/>
          <a:lstStyle/>
          <a:p>
            <a:r>
              <a:rPr lang="en-US" dirty="0"/>
              <a:t>23-045 – Public Hearing Appeal</a:t>
            </a:r>
          </a:p>
        </p:txBody>
      </p:sp>
      <p:sp>
        <p:nvSpPr>
          <p:cNvPr id="10" name="Slide Number Placeholder 9">
            <a:extLst>
              <a:ext uri="{FF2B5EF4-FFF2-40B4-BE49-F238E27FC236}">
                <a16:creationId xmlns:a16="http://schemas.microsoft.com/office/drawing/2014/main" id="{B5ED4E6F-73F5-F802-2BC3-C87C8591617E}"/>
              </a:ext>
            </a:extLst>
          </p:cNvPr>
          <p:cNvSpPr>
            <a:spLocks noGrp="1"/>
          </p:cNvSpPr>
          <p:nvPr>
            <p:ph type="sldNum" sz="quarter" idx="34"/>
          </p:nvPr>
        </p:nvSpPr>
        <p:spPr/>
        <p:txBody>
          <a:bodyPr/>
          <a:lstStyle/>
          <a:p>
            <a:fld id="{47FEACEE-25B4-4A2D-B147-27296E36371D}" type="slidenum">
              <a:rPr lang="en-US" altLang="zh-CN" smtClean="0"/>
              <a:pPr/>
              <a:t>8</a:t>
            </a:fld>
            <a:endParaRPr lang="en-US" altLang="zh-CN" dirty="0"/>
          </a:p>
        </p:txBody>
      </p:sp>
      <p:sp>
        <p:nvSpPr>
          <p:cNvPr id="12" name="Text Placeholder 11">
            <a:extLst>
              <a:ext uri="{FF2B5EF4-FFF2-40B4-BE49-F238E27FC236}">
                <a16:creationId xmlns:a16="http://schemas.microsoft.com/office/drawing/2014/main" id="{24FBF26C-2471-1171-5008-5BA47A79A0E7}"/>
              </a:ext>
            </a:extLst>
          </p:cNvPr>
          <p:cNvSpPr>
            <a:spLocks noGrp="1"/>
          </p:cNvSpPr>
          <p:nvPr>
            <p:ph type="body" sz="quarter" idx="30"/>
          </p:nvPr>
        </p:nvSpPr>
        <p:spPr>
          <a:xfrm>
            <a:off x="5876618" y="1416616"/>
            <a:ext cx="5546847" cy="4172526"/>
          </a:xfrm>
        </p:spPr>
        <p:txBody>
          <a:bodyPr/>
          <a:lstStyle/>
          <a:p>
            <a:pPr algn="l"/>
            <a:r>
              <a:rPr lang="en-US" dirty="0"/>
              <a:t>The Planning Commission held public hearings to review the application, hear testimony, and deliberate towards a decision. </a:t>
            </a:r>
          </a:p>
          <a:p>
            <a:pPr algn="l"/>
            <a:endParaRPr lang="en-US" b="1" dirty="0"/>
          </a:p>
          <a:p>
            <a:pPr algn="l"/>
            <a:r>
              <a:rPr lang="en-US" b="1" dirty="0"/>
              <a:t>On November 2</a:t>
            </a:r>
            <a:r>
              <a:rPr lang="en-US" b="1" baseline="30000" dirty="0"/>
              <a:t>nd</a:t>
            </a:r>
            <a:r>
              <a:rPr lang="en-US" b="1" dirty="0"/>
              <a:t>, 2023, the Planning Commission approved the request with conditions. </a:t>
            </a:r>
          </a:p>
          <a:p>
            <a:pPr algn="l"/>
            <a:endParaRPr lang="en-US" b="1" dirty="0"/>
          </a:p>
          <a:p>
            <a:pPr algn="l"/>
            <a:r>
              <a:rPr lang="en-US" dirty="0"/>
              <a:t>A Notice of Decision was mailed on November 7</a:t>
            </a:r>
            <a:r>
              <a:rPr lang="en-US" baseline="30000" dirty="0"/>
              <a:t>th</a:t>
            </a:r>
            <a:r>
              <a:rPr lang="en-US" dirty="0"/>
              <a:t> and two valid appeals were received. </a:t>
            </a:r>
          </a:p>
        </p:txBody>
      </p:sp>
    </p:spTree>
    <p:extLst>
      <p:ext uri="{BB962C8B-B14F-4D97-AF65-F5344CB8AC3E}">
        <p14:creationId xmlns:p14="http://schemas.microsoft.com/office/powerpoint/2010/main" val="158520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FF1D0-88B8-41CB-A2F6-937AD690CA6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1BC9E10E-7AFC-C79C-04A2-C4F4C0C61305}"/>
              </a:ext>
            </a:extLst>
          </p:cNvPr>
          <p:cNvSpPr>
            <a:spLocks noGrp="1"/>
          </p:cNvSpPr>
          <p:nvPr>
            <p:ph type="title"/>
          </p:nvPr>
        </p:nvSpPr>
        <p:spPr>
          <a:xfrm>
            <a:off x="581709" y="721538"/>
            <a:ext cx="10889796" cy="1418998"/>
          </a:xfrm>
        </p:spPr>
        <p:txBody>
          <a:bodyPr vert="horz" lIns="91440" tIns="45720" rIns="91440" bIns="45720" rtlCol="0" anchor="t">
            <a:normAutofit/>
          </a:bodyPr>
          <a:lstStyle/>
          <a:p>
            <a:r>
              <a:rPr lang="en-US" altLang="zh-CN" b="1" kern="1200"/>
              <a:t>Changes in Application</a:t>
            </a:r>
            <a:endParaRPr lang="en-US" b="1" kern="1200"/>
          </a:p>
        </p:txBody>
      </p:sp>
      <p:sp>
        <p:nvSpPr>
          <p:cNvPr id="8" name="Footer Placeholder 7">
            <a:extLst>
              <a:ext uri="{FF2B5EF4-FFF2-40B4-BE49-F238E27FC236}">
                <a16:creationId xmlns:a16="http://schemas.microsoft.com/office/drawing/2014/main" id="{943205FA-7E13-8BA8-E8DC-46FC165E1576}"/>
              </a:ext>
            </a:extLst>
          </p:cNvPr>
          <p:cNvSpPr>
            <a:spLocks noGrp="1"/>
          </p:cNvSpPr>
          <p:nvPr>
            <p:ph type="ftr" sz="quarter" idx="28"/>
          </p:nvPr>
        </p:nvSpPr>
        <p:spPr>
          <a:xfrm>
            <a:off x="484632" y="6217920"/>
            <a:ext cx="4114800" cy="365125"/>
          </a:xfrm>
        </p:spPr>
        <p:txBody>
          <a:bodyPr vert="horz" lIns="91440" tIns="45720" rIns="91440" bIns="45720" rtlCol="0" anchor="ctr">
            <a:normAutofit/>
          </a:bodyPr>
          <a:lstStyle/>
          <a:p>
            <a:r>
              <a:rPr lang="en-US" dirty="0"/>
              <a:t>23-045 – Public Hearing Appeal</a:t>
            </a:r>
          </a:p>
        </p:txBody>
      </p:sp>
      <p:sp>
        <p:nvSpPr>
          <p:cNvPr id="10" name="Slide Number Placeholder 9">
            <a:extLst>
              <a:ext uri="{FF2B5EF4-FFF2-40B4-BE49-F238E27FC236}">
                <a16:creationId xmlns:a16="http://schemas.microsoft.com/office/drawing/2014/main" id="{03ADDA81-4CD7-59BA-565E-46FE1F52316D}"/>
              </a:ext>
            </a:extLst>
          </p:cNvPr>
          <p:cNvSpPr>
            <a:spLocks noGrp="1"/>
          </p:cNvSpPr>
          <p:nvPr>
            <p:ph type="sldNum" sz="quarter" idx="29"/>
          </p:nvPr>
        </p:nvSpPr>
        <p:spPr>
          <a:xfrm>
            <a:off x="11194169" y="6217920"/>
            <a:ext cx="458592" cy="365125"/>
          </a:xfrm>
        </p:spPr>
        <p:txBody>
          <a:bodyPr vert="horz" lIns="91440" tIns="45720" rIns="91440" bIns="45720" rtlCol="0" anchor="ctr">
            <a:normAutofit/>
          </a:bodyPr>
          <a:lstStyle/>
          <a:p>
            <a:pPr>
              <a:spcAft>
                <a:spcPts val="600"/>
              </a:spcAft>
            </a:pPr>
            <a:fld id="{47FEACEE-25B4-4A2D-B147-27296E36371D}" type="slidenum">
              <a:rPr lang="en-US" altLang="zh-CN" smtClean="0"/>
              <a:pPr>
                <a:spcAft>
                  <a:spcPts val="600"/>
                </a:spcAft>
              </a:pPr>
              <a:t>9</a:t>
            </a:fld>
            <a:endParaRPr lang="en-US" altLang="zh-CN"/>
          </a:p>
        </p:txBody>
      </p:sp>
      <p:graphicFrame>
        <p:nvGraphicFramePr>
          <p:cNvPr id="28" name="Picture Placeholder 3">
            <a:extLst>
              <a:ext uri="{FF2B5EF4-FFF2-40B4-BE49-F238E27FC236}">
                <a16:creationId xmlns:a16="http://schemas.microsoft.com/office/drawing/2014/main" id="{F8CD1904-E911-7557-3376-C822F1F843B3}"/>
              </a:ext>
            </a:extLst>
          </p:cNvPr>
          <p:cNvGraphicFramePr/>
          <p:nvPr>
            <p:extLst>
              <p:ext uri="{D42A27DB-BD31-4B8C-83A1-F6EECF244321}">
                <p14:modId xmlns:p14="http://schemas.microsoft.com/office/powerpoint/2010/main" val="4267405604"/>
              </p:ext>
            </p:extLst>
          </p:nvPr>
        </p:nvGraphicFramePr>
        <p:xfrm>
          <a:off x="581709" y="1614198"/>
          <a:ext cx="10889796" cy="4317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298162"/>
      </p:ext>
    </p:extLst>
  </p:cSld>
  <p:clrMapOvr>
    <a:masterClrMapping/>
  </p:clrMapOvr>
</p:sld>
</file>

<file path=ppt/theme/theme1.xml><?xml version="1.0" encoding="utf-8"?>
<a:theme xmlns:a="http://schemas.openxmlformats.org/drawingml/2006/main" name="Office 主题​​">
  <a:themeElements>
    <a:clrScheme name="Custom 9">
      <a:dk1>
        <a:srgbClr val="000000"/>
      </a:dk1>
      <a:lt1>
        <a:srgbClr val="FFFFFF"/>
      </a:lt1>
      <a:dk2>
        <a:srgbClr val="0F253E"/>
      </a:dk2>
      <a:lt2>
        <a:srgbClr val="E7E6E6"/>
      </a:lt2>
      <a:accent1>
        <a:srgbClr val="4472C4"/>
      </a:accent1>
      <a:accent2>
        <a:srgbClr val="B83803"/>
      </a:accent2>
      <a:accent3>
        <a:srgbClr val="DCD3CC"/>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presentation light - tm89027928_Win22_jx_v15" id="{E4F720B1-AC3A-441F-B00A-6ECF71D2AB0C}" vid="{71933BEE-9DD7-4D62-B50F-A654080E9C9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C81503-9DEF-42F3-A99B-D5E0223E195B}">
  <ds:schemaRefs>
    <ds:schemaRef ds:uri="http://schemas.microsoft.com/office/2006/documentManagement/types"/>
    <ds:schemaRef ds:uri="http://www.w3.org/XML/1998/namespace"/>
    <ds:schemaRef ds:uri="http://schemas.openxmlformats.org/package/2006/metadata/core-properties"/>
    <ds:schemaRef ds:uri="71af3243-3dd4-4a8d-8c0d-dd76da1f02a5"/>
    <ds:schemaRef ds:uri="http://purl.org/dc/elements/1.1/"/>
    <ds:schemaRef ds:uri="http://schemas.microsoft.com/office/infopath/2007/PartnerControls"/>
    <ds:schemaRef ds:uri="230e9df3-be65-4c73-a93b-d1236ebd677e"/>
    <ds:schemaRef ds:uri="16c05727-aa75-4e4a-9b5f-8a80a1165891"/>
    <ds:schemaRef ds:uri="http://schemas.microsoft.com/sharepoint/v3"/>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6F156100-9533-4411-B0C0-FA18F914F7B6}">
  <ds:schemaRefs>
    <ds:schemaRef ds:uri="http://schemas.microsoft.com/sharepoint/v3/contenttype/forms"/>
  </ds:schemaRefs>
</ds:datastoreItem>
</file>

<file path=customXml/itemProps3.xml><?xml version="1.0" encoding="utf-8"?>
<ds:datastoreItem xmlns:ds="http://schemas.openxmlformats.org/officeDocument/2006/customXml" ds:itemID="{76A4D1D3-B327-4D60-927D-26045FF4A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Hexagon presentation light</Template>
  <TotalTime>470</TotalTime>
  <Words>1088</Words>
  <Application>Microsoft Office PowerPoint</Application>
  <PresentationFormat>Widescreen</PresentationFormat>
  <Paragraphs>128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等线</vt:lpstr>
      <vt:lpstr>Abadi</vt:lpstr>
      <vt:lpstr>Arial</vt:lpstr>
      <vt:lpstr>Calibri</vt:lpstr>
      <vt:lpstr>Posterama Text Black</vt:lpstr>
      <vt:lpstr>Posterama Text SemiBold</vt:lpstr>
      <vt:lpstr>Office 主题​​</vt:lpstr>
      <vt:lpstr>Type III, Appeal Public Hearing –  23-045</vt:lpstr>
      <vt:lpstr>Overview</vt:lpstr>
      <vt:lpstr>Overview</vt:lpstr>
      <vt:lpstr>Overview – Site Plan</vt:lpstr>
      <vt:lpstr>Overview - Buildings</vt:lpstr>
      <vt:lpstr>Overview - Buildings</vt:lpstr>
      <vt:lpstr>Overview - Streets</vt:lpstr>
      <vt:lpstr>Overview</vt:lpstr>
      <vt:lpstr>Changes in Application</vt:lpstr>
      <vt:lpstr>Procedural Burden of Proof</vt:lpstr>
      <vt:lpstr>CD-1 Zone</vt:lpstr>
      <vt:lpstr>CD-1 Zone - Height</vt:lpstr>
      <vt:lpstr>CD-1 Zone - Height</vt:lpstr>
      <vt:lpstr>Conditional Use Permit</vt:lpstr>
      <vt:lpstr>Public Facilities - Water</vt:lpstr>
      <vt:lpstr>Public Facilities - Transportation</vt:lpstr>
      <vt:lpstr>Public Facilities - Transportation</vt:lpstr>
      <vt:lpstr>Plan Review</vt:lpstr>
      <vt:lpstr>Signs</vt:lpstr>
      <vt:lpstr>Wetlands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III Public Hearing – 23-045</dc:title>
  <dc:creator>Dana Nichols</dc:creator>
  <cp:lastModifiedBy>Dana Nichols</cp:lastModifiedBy>
  <cp:revision>4</cp:revision>
  <dcterms:created xsi:type="dcterms:W3CDTF">2023-09-29T00:11:48Z</dcterms:created>
  <dcterms:modified xsi:type="dcterms:W3CDTF">2024-02-22T01:08:23Z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